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013" r:id="rId1"/>
  </p:sldMasterIdLst>
  <p:notesMasterIdLst>
    <p:notesMasterId r:id="rId64"/>
  </p:notesMasterIdLst>
  <p:handoutMasterIdLst>
    <p:handoutMasterId r:id="rId65"/>
  </p:handoutMasterIdLst>
  <p:sldIdLst>
    <p:sldId id="902" r:id="rId2"/>
    <p:sldId id="1011" r:id="rId3"/>
    <p:sldId id="901" r:id="rId4"/>
    <p:sldId id="903" r:id="rId5"/>
    <p:sldId id="1012" r:id="rId6"/>
    <p:sldId id="889" r:id="rId7"/>
    <p:sldId id="890" r:id="rId8"/>
    <p:sldId id="891" r:id="rId9"/>
    <p:sldId id="892" r:id="rId10"/>
    <p:sldId id="893" r:id="rId11"/>
    <p:sldId id="894" r:id="rId12"/>
    <p:sldId id="696" r:id="rId13"/>
    <p:sldId id="904" r:id="rId14"/>
    <p:sldId id="905" r:id="rId15"/>
    <p:sldId id="906" r:id="rId16"/>
    <p:sldId id="697" r:id="rId17"/>
    <p:sldId id="699" r:id="rId18"/>
    <p:sldId id="910" r:id="rId19"/>
    <p:sldId id="911" r:id="rId20"/>
    <p:sldId id="635" r:id="rId21"/>
    <p:sldId id="636" r:id="rId22"/>
    <p:sldId id="700" r:id="rId23"/>
    <p:sldId id="637" r:id="rId24"/>
    <p:sldId id="638" r:id="rId25"/>
    <p:sldId id="701" r:id="rId26"/>
    <p:sldId id="922" r:id="rId27"/>
    <p:sldId id="920" r:id="rId28"/>
    <p:sldId id="921" r:id="rId29"/>
    <p:sldId id="923" r:id="rId30"/>
    <p:sldId id="924" r:id="rId31"/>
    <p:sldId id="925" r:id="rId32"/>
    <p:sldId id="926" r:id="rId33"/>
    <p:sldId id="927" r:id="rId34"/>
    <p:sldId id="928" r:id="rId35"/>
    <p:sldId id="929" r:id="rId36"/>
    <p:sldId id="930" r:id="rId37"/>
    <p:sldId id="931" r:id="rId38"/>
    <p:sldId id="975" r:id="rId39"/>
    <p:sldId id="934" r:id="rId40"/>
    <p:sldId id="935" r:id="rId41"/>
    <p:sldId id="936" r:id="rId42"/>
    <p:sldId id="937" r:id="rId43"/>
    <p:sldId id="938" r:id="rId44"/>
    <p:sldId id="939" r:id="rId45"/>
    <p:sldId id="940" r:id="rId46"/>
    <p:sldId id="969" r:id="rId47"/>
    <p:sldId id="970" r:id="rId48"/>
    <p:sldId id="971" r:id="rId49"/>
    <p:sldId id="972" r:id="rId50"/>
    <p:sldId id="973" r:id="rId51"/>
    <p:sldId id="933" r:id="rId52"/>
    <p:sldId id="943" r:id="rId53"/>
    <p:sldId id="944" r:id="rId54"/>
    <p:sldId id="974" r:id="rId55"/>
    <p:sldId id="946" r:id="rId56"/>
    <p:sldId id="947" r:id="rId57"/>
    <p:sldId id="948" r:id="rId58"/>
    <p:sldId id="949" r:id="rId59"/>
    <p:sldId id="950" r:id="rId60"/>
    <p:sldId id="951" r:id="rId61"/>
    <p:sldId id="952" r:id="rId62"/>
    <p:sldId id="953" r:id="rId63"/>
  </p:sldIdLst>
  <p:sldSz cx="9144000" cy="6858000" type="screen4x3"/>
  <p:notesSz cx="7315200" cy="9601200"/>
  <p:defaultTextStyle>
    <a:defPPr>
      <a:defRPr lang="en-US"/>
    </a:defPPr>
    <a:lvl1pPr algn="l" rtl="0" eaLnBrk="0" fontAlgn="base" hangingPunct="0">
      <a:spcBef>
        <a:spcPct val="0"/>
      </a:spcBef>
      <a:spcAft>
        <a:spcPct val="0"/>
      </a:spcAft>
      <a:defRPr b="1"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Arial" charset="0"/>
        <a:ea typeface="ＭＳ Ｐゴシック" charset="0"/>
        <a:cs typeface="ＭＳ Ｐゴシック" charset="0"/>
      </a:defRPr>
    </a:lvl5pPr>
    <a:lvl6pPr marL="2286000" algn="l" defTabSz="457200" rtl="0" eaLnBrk="1" latinLnBrk="0" hangingPunct="1">
      <a:defRPr b="1" kern="1200">
        <a:solidFill>
          <a:schemeClr val="tx1"/>
        </a:solidFill>
        <a:latin typeface="Arial" charset="0"/>
        <a:ea typeface="ＭＳ Ｐゴシック" charset="0"/>
        <a:cs typeface="ＭＳ Ｐゴシック" charset="0"/>
      </a:defRPr>
    </a:lvl6pPr>
    <a:lvl7pPr marL="2743200" algn="l" defTabSz="457200" rtl="0" eaLnBrk="1" latinLnBrk="0" hangingPunct="1">
      <a:defRPr b="1" kern="1200">
        <a:solidFill>
          <a:schemeClr val="tx1"/>
        </a:solidFill>
        <a:latin typeface="Arial" charset="0"/>
        <a:ea typeface="ＭＳ Ｐゴシック" charset="0"/>
        <a:cs typeface="ＭＳ Ｐゴシック" charset="0"/>
      </a:defRPr>
    </a:lvl7pPr>
    <a:lvl8pPr marL="3200400" algn="l" defTabSz="457200" rtl="0" eaLnBrk="1" latinLnBrk="0" hangingPunct="1">
      <a:defRPr b="1" kern="1200">
        <a:solidFill>
          <a:schemeClr val="tx1"/>
        </a:solidFill>
        <a:latin typeface="Arial" charset="0"/>
        <a:ea typeface="ＭＳ Ｐゴシック" charset="0"/>
        <a:cs typeface="ＭＳ Ｐゴシック" charset="0"/>
      </a:defRPr>
    </a:lvl8pPr>
    <a:lvl9pPr marL="3657600" algn="l" defTabSz="457200" rtl="0" eaLnBrk="1" latinLnBrk="0" hangingPunct="1">
      <a:defRPr b="1"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FCA59E0-ABAC-FB4F-9AEE-E262D59324D2}">
          <p14:sldIdLst>
            <p14:sldId id="902"/>
            <p14:sldId id="1011"/>
            <p14:sldId id="901"/>
            <p14:sldId id="903"/>
            <p14:sldId id="1012"/>
            <p14:sldId id="889"/>
            <p14:sldId id="890"/>
            <p14:sldId id="891"/>
            <p14:sldId id="892"/>
            <p14:sldId id="893"/>
            <p14:sldId id="894"/>
            <p14:sldId id="696"/>
            <p14:sldId id="904"/>
            <p14:sldId id="905"/>
            <p14:sldId id="906"/>
            <p14:sldId id="697"/>
            <p14:sldId id="699"/>
            <p14:sldId id="910"/>
            <p14:sldId id="911"/>
            <p14:sldId id="635"/>
            <p14:sldId id="636"/>
            <p14:sldId id="700"/>
            <p14:sldId id="637"/>
            <p14:sldId id="638"/>
            <p14:sldId id="701"/>
            <p14:sldId id="922"/>
            <p14:sldId id="920"/>
            <p14:sldId id="921"/>
            <p14:sldId id="923"/>
            <p14:sldId id="924"/>
            <p14:sldId id="925"/>
            <p14:sldId id="926"/>
            <p14:sldId id="927"/>
            <p14:sldId id="928"/>
            <p14:sldId id="929"/>
            <p14:sldId id="930"/>
            <p14:sldId id="931"/>
            <p14:sldId id="975"/>
            <p14:sldId id="934"/>
            <p14:sldId id="935"/>
            <p14:sldId id="936"/>
            <p14:sldId id="937"/>
            <p14:sldId id="938"/>
            <p14:sldId id="939"/>
            <p14:sldId id="940"/>
            <p14:sldId id="969"/>
            <p14:sldId id="970"/>
            <p14:sldId id="971"/>
            <p14:sldId id="972"/>
            <p14:sldId id="973"/>
            <p14:sldId id="933"/>
            <p14:sldId id="943"/>
            <p14:sldId id="944"/>
            <p14:sldId id="974"/>
            <p14:sldId id="946"/>
            <p14:sldId id="947"/>
            <p14:sldId id="948"/>
            <p14:sldId id="949"/>
            <p14:sldId id="950"/>
            <p14:sldId id="951"/>
            <p14:sldId id="952"/>
            <p14:sldId id="95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E0E0"/>
    <a:srgbClr val="81FFFF"/>
    <a:srgbClr val="99FFCC"/>
    <a:srgbClr val="CCFFCC"/>
    <a:srgbClr val="FFFFFF"/>
    <a:srgbClr val="C0C0C0"/>
    <a:srgbClr val="C76161"/>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91247" autoAdjust="0"/>
  </p:normalViewPr>
  <p:slideViewPr>
    <p:cSldViewPr>
      <p:cViewPr>
        <p:scale>
          <a:sx n="114" d="100"/>
          <a:sy n="114" d="100"/>
        </p:scale>
        <p:origin x="-5264" y="-210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9640"/>
    </p:cViewPr>
  </p:sorterViewPr>
  <p:notesViewPr>
    <p:cSldViewPr>
      <p:cViewPr varScale="1">
        <p:scale>
          <a:sx n="103" d="100"/>
          <a:sy n="103" d="100"/>
        </p:scale>
        <p:origin x="-241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29" tIns="48314" rIns="96629" bIns="48314" numCol="1" anchor="t" anchorCtr="0" compatLnSpc="1">
            <a:prstTxWarp prst="textNoShape">
              <a:avLst/>
            </a:prstTxWarp>
          </a:bodyPr>
          <a:lstStyle>
            <a:lvl1pPr defTabSz="966788">
              <a:defRPr sz="1200" b="0">
                <a:solidFill>
                  <a:schemeClr val="bg1"/>
                </a:solidFill>
                <a:latin typeface="Palatino" charset="0"/>
              </a:defRPr>
            </a:lvl1pPr>
          </a:lstStyle>
          <a:p>
            <a:endParaRPr lang="en-US"/>
          </a:p>
        </p:txBody>
      </p:sp>
      <p:sp>
        <p:nvSpPr>
          <p:cNvPr id="6147"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6629" tIns="48314" rIns="96629" bIns="48314" numCol="1" anchor="t" anchorCtr="0" compatLnSpc="1">
            <a:prstTxWarp prst="textNoShape">
              <a:avLst/>
            </a:prstTxWarp>
          </a:bodyPr>
          <a:lstStyle>
            <a:lvl1pPr algn="r" defTabSz="966788">
              <a:defRPr sz="1200" b="0">
                <a:solidFill>
                  <a:schemeClr val="bg1"/>
                </a:solidFill>
                <a:latin typeface="Palatino" charset="0"/>
              </a:defRPr>
            </a:lvl1pPr>
          </a:lstStyle>
          <a:p>
            <a:fld id="{2D1958CA-A6D4-BF4F-A20A-71FEE4B657D7}" type="datetime1">
              <a:rPr lang="en-US"/>
              <a:pPr/>
              <a:t>1/15/19</a:t>
            </a:fld>
            <a:endParaRPr lang="en-US"/>
          </a:p>
        </p:txBody>
      </p:sp>
      <p:sp>
        <p:nvSpPr>
          <p:cNvPr id="6148" name="Rectangle 4"/>
          <p:cNvSpPr>
            <a:spLocks noGrp="1" noChangeArrowheads="1"/>
          </p:cNvSpPr>
          <p:nvPr>
            <p:ph type="ftr" sz="quarter" idx="2"/>
          </p:nvPr>
        </p:nvSpPr>
        <p:spPr bwMode="auto">
          <a:xfrm>
            <a:off x="0" y="9120188"/>
            <a:ext cx="3170238" cy="481012"/>
          </a:xfrm>
          <a:prstGeom prst="rect">
            <a:avLst/>
          </a:prstGeom>
          <a:noFill/>
          <a:ln w="9525">
            <a:noFill/>
            <a:miter lim="800000"/>
            <a:headEnd/>
            <a:tailEnd/>
          </a:ln>
          <a:effectLst/>
        </p:spPr>
        <p:txBody>
          <a:bodyPr vert="horz" wrap="square" lIns="96629" tIns="48314" rIns="96629" bIns="48314" numCol="1" anchor="b" anchorCtr="0" compatLnSpc="1">
            <a:prstTxWarp prst="textNoShape">
              <a:avLst/>
            </a:prstTxWarp>
          </a:bodyPr>
          <a:lstStyle>
            <a:lvl1pPr defTabSz="966788">
              <a:defRPr sz="1200" b="0">
                <a:solidFill>
                  <a:schemeClr val="bg1"/>
                </a:solidFill>
                <a:latin typeface="Palatino" charset="0"/>
              </a:defRPr>
            </a:lvl1pPr>
          </a:lstStyle>
          <a:p>
            <a:endParaRPr lang="en-US"/>
          </a:p>
        </p:txBody>
      </p:sp>
      <p:sp>
        <p:nvSpPr>
          <p:cNvPr id="6149" name="Rectangle 5"/>
          <p:cNvSpPr>
            <a:spLocks noGrp="1" noChangeArrowheads="1"/>
          </p:cNvSpPr>
          <p:nvPr>
            <p:ph type="sldNum" sz="quarter" idx="3"/>
          </p:nvPr>
        </p:nvSpPr>
        <p:spPr bwMode="auto">
          <a:xfrm>
            <a:off x="4144963" y="9120188"/>
            <a:ext cx="3170237" cy="481012"/>
          </a:xfrm>
          <a:prstGeom prst="rect">
            <a:avLst/>
          </a:prstGeom>
          <a:noFill/>
          <a:ln w="9525">
            <a:noFill/>
            <a:miter lim="800000"/>
            <a:headEnd/>
            <a:tailEnd/>
          </a:ln>
          <a:effectLst/>
        </p:spPr>
        <p:txBody>
          <a:bodyPr vert="horz" wrap="square" lIns="96629" tIns="48314" rIns="96629" bIns="48314" numCol="1" anchor="b" anchorCtr="0" compatLnSpc="1">
            <a:prstTxWarp prst="textNoShape">
              <a:avLst/>
            </a:prstTxWarp>
          </a:bodyPr>
          <a:lstStyle>
            <a:lvl1pPr algn="r" defTabSz="966788">
              <a:defRPr sz="1200" b="0">
                <a:solidFill>
                  <a:schemeClr val="bg1"/>
                </a:solidFill>
                <a:latin typeface="Palatino" charset="0"/>
              </a:defRPr>
            </a:lvl1pPr>
          </a:lstStyle>
          <a:p>
            <a:fld id="{B335137C-4A45-AD44-A98D-71C9D859AD70}" type="slidenum">
              <a:rPr lang="en-US"/>
              <a:pPr/>
              <a:t>‹#›</a:t>
            </a:fld>
            <a:endParaRPr lang="en-US"/>
          </a:p>
        </p:txBody>
      </p:sp>
    </p:spTree>
    <p:extLst>
      <p:ext uri="{BB962C8B-B14F-4D97-AF65-F5344CB8AC3E}">
        <p14:creationId xmlns:p14="http://schemas.microsoft.com/office/powerpoint/2010/main" val="2794894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29" tIns="48314" rIns="96629" bIns="48314" numCol="1" anchor="t" anchorCtr="0" compatLnSpc="1">
            <a:prstTxWarp prst="textNoShape">
              <a:avLst/>
            </a:prstTxWarp>
          </a:bodyPr>
          <a:lstStyle>
            <a:lvl1pPr defTabSz="966788">
              <a:defRPr sz="1200" b="0">
                <a:solidFill>
                  <a:schemeClr val="bg1"/>
                </a:solidFill>
                <a:latin typeface="Palatino" charset="0"/>
              </a:defRPr>
            </a:lvl1pPr>
          </a:lstStyle>
          <a:p>
            <a:endParaRPr lang="en-US"/>
          </a:p>
        </p:txBody>
      </p:sp>
      <p:sp>
        <p:nvSpPr>
          <p:cNvPr id="8195"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29" tIns="48314" rIns="96629" bIns="48314" numCol="1" anchor="t" anchorCtr="0" compatLnSpc="1">
            <a:prstTxWarp prst="textNoShape">
              <a:avLst/>
            </a:prstTxWarp>
          </a:bodyPr>
          <a:lstStyle>
            <a:lvl1pPr algn="r" defTabSz="966788">
              <a:defRPr sz="1200" b="0">
                <a:solidFill>
                  <a:schemeClr val="bg1"/>
                </a:solidFill>
                <a:latin typeface="Palatino" charset="0"/>
              </a:defRPr>
            </a:lvl1pPr>
          </a:lstStyle>
          <a:p>
            <a:fld id="{D1F1BA95-8137-7446-A6DA-225673858F5D}" type="datetime1">
              <a:rPr lang="en-US"/>
              <a:pPr/>
              <a:t>1/15/19</a:t>
            </a:fld>
            <a:endParaRPr lang="en-US"/>
          </a:p>
        </p:txBody>
      </p:sp>
      <p:sp>
        <p:nvSpPr>
          <p:cNvPr id="16388"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7" name="Rectangle 5"/>
          <p:cNvSpPr>
            <a:spLocks noGrp="1" noChangeArrowheads="1"/>
          </p:cNvSpPr>
          <p:nvPr>
            <p:ph type="body" sz="quarter" idx="3"/>
          </p:nvPr>
        </p:nvSpPr>
        <p:spPr bwMode="auto">
          <a:xfrm>
            <a:off x="973138" y="4560888"/>
            <a:ext cx="5368925" cy="4321175"/>
          </a:xfrm>
          <a:prstGeom prst="rect">
            <a:avLst/>
          </a:prstGeom>
          <a:noFill/>
          <a:ln w="9525">
            <a:noFill/>
            <a:miter lim="800000"/>
            <a:headEnd/>
            <a:tailEnd/>
          </a:ln>
          <a:effectLst/>
        </p:spPr>
        <p:txBody>
          <a:bodyPr vert="horz" wrap="square" lIns="96629" tIns="48314" rIns="96629" bIns="483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29" tIns="48314" rIns="96629" bIns="48314" numCol="1" anchor="b" anchorCtr="0" compatLnSpc="1">
            <a:prstTxWarp prst="textNoShape">
              <a:avLst/>
            </a:prstTxWarp>
          </a:bodyPr>
          <a:lstStyle>
            <a:lvl1pPr defTabSz="966788">
              <a:defRPr sz="1200" b="0">
                <a:solidFill>
                  <a:schemeClr val="bg1"/>
                </a:solidFill>
                <a:latin typeface="Palatino" charset="0"/>
              </a:defRPr>
            </a:lvl1pPr>
          </a:lstStyle>
          <a:p>
            <a:endParaRPr lang="en-US"/>
          </a:p>
        </p:txBody>
      </p:sp>
      <p:sp>
        <p:nvSpPr>
          <p:cNvPr id="819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29" tIns="48314" rIns="96629" bIns="48314" numCol="1" anchor="b" anchorCtr="0" compatLnSpc="1">
            <a:prstTxWarp prst="textNoShape">
              <a:avLst/>
            </a:prstTxWarp>
          </a:bodyPr>
          <a:lstStyle>
            <a:lvl1pPr algn="r" defTabSz="966788">
              <a:defRPr sz="1200" b="0">
                <a:solidFill>
                  <a:schemeClr val="bg1"/>
                </a:solidFill>
                <a:latin typeface="Palatino" charset="0"/>
              </a:defRPr>
            </a:lvl1pPr>
          </a:lstStyle>
          <a:p>
            <a:fld id="{332F2BFA-405A-9E41-B088-A79829DB426E}" type="slidenum">
              <a:rPr lang="en-US"/>
              <a:pPr/>
              <a:t>‹#›</a:t>
            </a:fld>
            <a:endParaRPr lang="en-US"/>
          </a:p>
        </p:txBody>
      </p:sp>
    </p:spTree>
    <p:extLst>
      <p:ext uri="{BB962C8B-B14F-4D97-AF65-F5344CB8AC3E}">
        <p14:creationId xmlns:p14="http://schemas.microsoft.com/office/powerpoint/2010/main" val="2913219065"/>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2000" kern="1200">
        <a:solidFill>
          <a:schemeClr val="tx1"/>
        </a:solidFill>
        <a:latin typeface="Times New Roman" pitchFamily="-108" charset="0"/>
        <a:ea typeface="ＭＳ Ｐゴシック" charset="0"/>
        <a:cs typeface="ＭＳ Ｐゴシック" charset="0"/>
      </a:defRPr>
    </a:lvl1pPr>
    <a:lvl2pPr marL="457200" algn="l" rtl="0" eaLnBrk="0" fontAlgn="base" hangingPunct="0">
      <a:spcBef>
        <a:spcPct val="30000"/>
      </a:spcBef>
      <a:spcAft>
        <a:spcPct val="0"/>
      </a:spcAft>
      <a:defRPr sz="2000" kern="1200">
        <a:solidFill>
          <a:schemeClr val="tx1"/>
        </a:solidFill>
        <a:latin typeface="Times New Roman" pitchFamily="-108" charset="0"/>
        <a:ea typeface="ＭＳ Ｐゴシック" pitchFamily="-108" charset="-128"/>
        <a:cs typeface="+mn-cs"/>
      </a:defRPr>
    </a:lvl2pPr>
    <a:lvl3pPr marL="914400" algn="l" rtl="0" eaLnBrk="0" fontAlgn="base" hangingPunct="0">
      <a:spcBef>
        <a:spcPct val="30000"/>
      </a:spcBef>
      <a:spcAft>
        <a:spcPct val="0"/>
      </a:spcAft>
      <a:defRPr sz="2000" kern="1200">
        <a:solidFill>
          <a:schemeClr val="tx1"/>
        </a:solidFill>
        <a:latin typeface="Times New Roman" pitchFamily="-108" charset="0"/>
        <a:ea typeface="ＭＳ Ｐゴシック" pitchFamily="-108" charset="-128"/>
        <a:cs typeface="+mn-cs"/>
      </a:defRPr>
    </a:lvl3pPr>
    <a:lvl4pPr marL="1371600" algn="l" rtl="0" eaLnBrk="0" fontAlgn="base" hangingPunct="0">
      <a:spcBef>
        <a:spcPct val="30000"/>
      </a:spcBef>
      <a:spcAft>
        <a:spcPct val="0"/>
      </a:spcAft>
      <a:defRPr sz="2000" kern="1200">
        <a:solidFill>
          <a:schemeClr val="tx1"/>
        </a:solidFill>
        <a:latin typeface="Times New Roman" pitchFamily="-108" charset="0"/>
        <a:ea typeface="ＭＳ Ｐゴシック" pitchFamily="-108" charset="-128"/>
        <a:cs typeface="+mn-cs"/>
      </a:defRPr>
    </a:lvl4pPr>
    <a:lvl5pPr marL="1828800" algn="l" rtl="0" eaLnBrk="0" fontAlgn="base" hangingPunct="0">
      <a:spcBef>
        <a:spcPct val="30000"/>
      </a:spcBef>
      <a:spcAft>
        <a:spcPct val="0"/>
      </a:spcAft>
      <a:defRPr sz="2000" kern="1200">
        <a:solidFill>
          <a:schemeClr val="tx1"/>
        </a:solidFill>
        <a:latin typeface="Times New Roman"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FC162523-96C0-EE48-8CC2-A2CF8BB3FCAC}" type="datetime1">
              <a:rPr lang="en-US"/>
              <a:pPr/>
              <a:t>1/15/19</a:t>
            </a:fld>
            <a:endParaRPr lang="en-US"/>
          </a:p>
        </p:txBody>
      </p:sp>
      <p:sp>
        <p:nvSpPr>
          <p:cNvPr id="7" name="Rectangle 7"/>
          <p:cNvSpPr>
            <a:spLocks noGrp="1" noChangeArrowheads="1"/>
          </p:cNvSpPr>
          <p:nvPr>
            <p:ph type="sldNum" sz="quarter" idx="5"/>
          </p:nvPr>
        </p:nvSpPr>
        <p:spPr>
          <a:ln/>
        </p:spPr>
        <p:txBody>
          <a:bodyPr/>
          <a:lstStyle/>
          <a:p>
            <a:fld id="{C714F718-DB58-8740-B1EF-074245477FDE}" type="slidenum">
              <a:rPr lang="en-US"/>
              <a:pPr/>
              <a:t>6</a:t>
            </a:fld>
            <a:endParaRPr lang="en-US"/>
          </a:p>
        </p:txBody>
      </p:sp>
      <p:sp>
        <p:nvSpPr>
          <p:cNvPr id="1047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47555" name="Rectangle 3"/>
          <p:cNvSpPr>
            <a:spLocks noGrp="1" noChangeArrowheads="1"/>
          </p:cNvSpPr>
          <p:nvPr>
            <p:ph type="body" idx="1"/>
          </p:nvPr>
        </p:nvSpPr>
        <p:spPr/>
        <p:txBody>
          <a:bodyPr/>
          <a:lstStyle/>
          <a:p>
            <a:r>
              <a:rPr lang="en-US"/>
              <a:t>What is IE.  As a task it is…</a:t>
            </a:r>
          </a:p>
          <a:p>
            <a:r>
              <a:rPr lang="en-US"/>
              <a:t>Starting with some text… and a empty data base with a defined ontology of fields and records,</a:t>
            </a:r>
          </a:p>
          <a:p>
            <a:r>
              <a:rPr lang="en-US"/>
              <a:t>Use the information in the text to fill the database.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AD81C03A-E8EF-C247-8469-3077C379AA8B}"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189EA256-C0FD-5B40-BF46-ACA02176A618}" type="slidenum">
              <a:rPr lang="en-US" sz="1200" b="0">
                <a:solidFill>
                  <a:schemeClr val="bg1"/>
                </a:solidFill>
                <a:latin typeface="Palatino" charset="0"/>
              </a:rPr>
              <a:pPr/>
              <a:t>21</a:t>
            </a:fld>
            <a:endParaRPr lang="en-US" sz="1200" b="0">
              <a:solidFill>
                <a:schemeClr val="bg1"/>
              </a:solidFill>
              <a:latin typeface="Palatino"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If you were going to use formatting to do extraction, how often (with what granularity) would you have to re-train your models?</a:t>
            </a:r>
          </a:p>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81643BE1-F110-124B-AF42-9AEBC332225C}"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E99DDFF6-F287-6A41-9504-A7C95F68DA7F}" type="slidenum">
              <a:rPr lang="en-US" sz="1200" b="0">
                <a:solidFill>
                  <a:schemeClr val="bg1"/>
                </a:solidFill>
                <a:latin typeface="Palatino" charset="0"/>
              </a:rPr>
              <a:pPr/>
              <a:t>22</a:t>
            </a:fld>
            <a:endParaRPr lang="en-US" sz="1200" b="0">
              <a:solidFill>
                <a:schemeClr val="bg1"/>
              </a:solidFill>
              <a:latin typeface="Palatino"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How complicated a modeling technique will you have to use?</a:t>
            </a:r>
          </a:p>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0BC9E0B4-6AA7-294F-9A85-AD91026C08CB}"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491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AB45571E-0DB2-C745-9EC4-236E8037FAD5}" type="slidenum">
              <a:rPr lang="en-US" sz="1200" b="0">
                <a:solidFill>
                  <a:schemeClr val="bg1"/>
                </a:solidFill>
                <a:latin typeface="Palatino" charset="0"/>
              </a:rPr>
              <a:pPr/>
              <a:t>23</a:t>
            </a:fld>
            <a:endParaRPr lang="en-US" sz="1200" b="0">
              <a:solidFill>
                <a:schemeClr val="bg1"/>
              </a:solidFill>
              <a:latin typeface="Palatino"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How many components of the output of your system?  Single entity…</a:t>
            </a:r>
          </a:p>
          <a:p>
            <a:r>
              <a:rPr lang="en-US">
                <a:latin typeface="Times New Roman" charset="0"/>
              </a:rPr>
              <a:t>It is more difficult to get high accuracy on the right than on the left, because each consituent has to be right, and errors compound. 90%^5=60%</a:t>
            </a:r>
          </a:p>
          <a:p>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CB17D353-1F88-E141-BD40-0FDD5BD17F96}"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552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37F25CC8-4CB0-F540-9C88-A7C3AD7EA6E5}" type="slidenum">
              <a:rPr lang="en-US" sz="1200" b="0">
                <a:solidFill>
                  <a:schemeClr val="bg1"/>
                </a:solidFill>
                <a:latin typeface="Palatino" charset="0"/>
              </a:rPr>
              <a:pPr/>
              <a:t>24</a:t>
            </a:fld>
            <a:endParaRPr lang="en-US" sz="1200" b="0">
              <a:solidFill>
                <a:schemeClr val="bg1"/>
              </a:solidFill>
              <a:latin typeface="Palatino"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D527CE0-726F-9F4D-83DF-B4FEF7FD16C4}"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532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41D9BEF5-28DB-2F4E-96A2-E82F2BE8860E}" type="slidenum">
              <a:rPr lang="en-US" sz="1200" b="0">
                <a:solidFill>
                  <a:schemeClr val="bg1"/>
                </a:solidFill>
                <a:latin typeface="Palatino" charset="0"/>
              </a:rPr>
              <a:pPr/>
              <a:t>25</a:t>
            </a:fld>
            <a:endParaRPr lang="en-US" sz="1200" b="0">
              <a:solidFill>
                <a:schemeClr val="bg1"/>
              </a:solidFill>
              <a:latin typeface="Palatino"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34B6623A-4A03-164C-9481-926FC7427548}"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512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50A5D5E0-0993-EC4D-88F9-767B8419ADAE}" type="slidenum">
              <a:rPr lang="en-US" sz="1200" b="0">
                <a:solidFill>
                  <a:schemeClr val="bg1"/>
                </a:solidFill>
                <a:latin typeface="Palatino" charset="0"/>
              </a:rPr>
              <a:pPr/>
              <a:t>34</a:t>
            </a:fld>
            <a:endParaRPr lang="en-US" sz="1200" b="0">
              <a:solidFill>
                <a:schemeClr val="bg1"/>
              </a:solidFill>
              <a:latin typeface="Palatino"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6D01A669-9C3D-1944-92CF-BF98DAC4D050}" type="datetime1">
              <a:rPr lang="en-US"/>
              <a:pPr/>
              <a:t>1/15/19</a:t>
            </a:fld>
            <a:endParaRPr lang="en-US"/>
          </a:p>
        </p:txBody>
      </p:sp>
      <p:sp>
        <p:nvSpPr>
          <p:cNvPr id="7" name="Rectangle 7"/>
          <p:cNvSpPr>
            <a:spLocks noGrp="1" noChangeArrowheads="1"/>
          </p:cNvSpPr>
          <p:nvPr>
            <p:ph type="sldNum" sz="quarter" idx="5"/>
          </p:nvPr>
        </p:nvSpPr>
        <p:spPr>
          <a:ln/>
        </p:spPr>
        <p:txBody>
          <a:bodyPr/>
          <a:lstStyle/>
          <a:p>
            <a:fld id="{B7E38103-292C-CC42-AB38-5DD2921F9029}" type="slidenum">
              <a:rPr lang="en-US"/>
              <a:pPr/>
              <a:t>8</a:t>
            </a:fld>
            <a:endParaRPr lang="en-US"/>
          </a:p>
        </p:txBody>
      </p:sp>
      <p:sp>
        <p:nvSpPr>
          <p:cNvPr id="104857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48579" name="Rectangle 1027"/>
          <p:cNvSpPr>
            <a:spLocks noGrp="1" noChangeArrowheads="1"/>
          </p:cNvSpPr>
          <p:nvPr>
            <p:ph type="body" idx="1"/>
          </p:nvPr>
        </p:nvSpPr>
        <p:spPr/>
        <p:txBody>
          <a:bodyPr/>
          <a:lstStyle/>
          <a:p>
            <a:r>
              <a:rPr lang="en-US"/>
              <a:t>As a family of techniques, is consists of </a:t>
            </a:r>
          </a:p>
          <a:p>
            <a:r>
              <a:rPr lang="en-US"/>
              <a:t>Segmentation to find the beginning and ending boundaries of the text snippets that will go in the DB.</a:t>
            </a:r>
          </a:p>
          <a:p>
            <a:r>
              <a:rPr lang="en-US"/>
              <a:t>Classification…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6386885D-8345-6948-A8DE-F98BEC8051B5}"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327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000D1CA-A25C-8449-B3B0-D90D613B8338}" type="slidenum">
              <a:rPr lang="en-US" sz="1200" b="0">
                <a:solidFill>
                  <a:schemeClr val="bg1"/>
                </a:solidFill>
                <a:latin typeface="Palatino" charset="0"/>
              </a:rPr>
              <a:pPr/>
              <a:t>12</a:t>
            </a:fld>
            <a:endParaRPr lang="en-US" sz="1200" b="0">
              <a:solidFill>
                <a:schemeClr val="bg1"/>
              </a:solidFill>
              <a:latin typeface="Palatino"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F742A03A-8F7F-5945-9D98-16F2A7255236}"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9F51EE46-6481-5A48-B0A5-1D7B430BDC63}" type="slidenum">
              <a:rPr lang="en-US" sz="1200" b="0">
                <a:solidFill>
                  <a:schemeClr val="bg1"/>
                </a:solidFill>
                <a:latin typeface="Palatino" charset="0"/>
              </a:rPr>
              <a:pPr/>
              <a:t>13</a:t>
            </a:fld>
            <a:endParaRPr lang="en-US" sz="1200" b="0">
              <a:solidFill>
                <a:schemeClr val="bg1"/>
              </a:solidFill>
              <a:latin typeface="Palatino"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Poor Doug Lenat, creating Cyc.  I was there at ICML in 1991… Now 11 years later.</a:t>
            </a:r>
          </a:p>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F742A03A-8F7F-5945-9D98-16F2A7255236}"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9F51EE46-6481-5A48-B0A5-1D7B430BDC63}" type="slidenum">
              <a:rPr lang="en-US" sz="1200" b="0">
                <a:solidFill>
                  <a:schemeClr val="bg1"/>
                </a:solidFill>
                <a:latin typeface="Palatino" charset="0"/>
              </a:rPr>
              <a:pPr/>
              <a:t>14</a:t>
            </a:fld>
            <a:endParaRPr lang="en-US" sz="1200" b="0">
              <a:solidFill>
                <a:schemeClr val="bg1"/>
              </a:solidFill>
              <a:latin typeface="Palatino"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F742A03A-8F7F-5945-9D98-16F2A7255236}"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9F51EE46-6481-5A48-B0A5-1D7B430BDC63}" type="slidenum">
              <a:rPr lang="en-US" sz="1200" b="0">
                <a:solidFill>
                  <a:schemeClr val="bg1"/>
                </a:solidFill>
                <a:latin typeface="Palatino" charset="0"/>
              </a:rPr>
              <a:pPr/>
              <a:t>15</a:t>
            </a:fld>
            <a:endParaRPr lang="en-US" sz="1200" b="0">
              <a:solidFill>
                <a:schemeClr val="bg1"/>
              </a:solidFill>
              <a:latin typeface="Palatino"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Poor Doug Lenat, creating Cyc.  I was there at ICML in 1991… Now 11 years later.</a:t>
            </a:r>
          </a:p>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F15C1FFC-D5D8-0241-9EB0-8126CF6B258E}"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389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7ADF35CB-982A-9244-898C-D848D6443A37}" type="slidenum">
              <a:rPr lang="en-US" sz="1200" b="0">
                <a:solidFill>
                  <a:schemeClr val="bg1"/>
                </a:solidFill>
                <a:latin typeface="Palatino" charset="0"/>
              </a:rPr>
              <a:pPr/>
              <a:t>16</a:t>
            </a:fld>
            <a:endParaRPr lang="en-US" sz="1200" b="0">
              <a:solidFill>
                <a:schemeClr val="bg1"/>
              </a:solidFill>
              <a:latin typeface="Palatino"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ML… although this is an area where ML has not yet trounced the hand-built systems.  In some of the latest evaluations, hand-built shared 1</a:t>
            </a:r>
            <a:r>
              <a:rPr lang="en-US" baseline="30000">
                <a:latin typeface="Times New Roman" charset="0"/>
              </a:rPr>
              <a:t>st</a:t>
            </a:r>
            <a:r>
              <a:rPr lang="en-US">
                <a:latin typeface="Times New Roman" charset="0"/>
              </a:rPr>
              <a:t> place with a ML.</a:t>
            </a:r>
          </a:p>
          <a:p>
            <a:r>
              <a:rPr lang="en-US">
                <a:latin typeface="Times New Roman" charset="0"/>
              </a:rPr>
              <a:t>Now many companies making a business from IE (from the Web): WasBang, Inxight, Intelliseek, ClearForest.</a:t>
            </a:r>
          </a:p>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EB823B6-8BB3-8E4A-BC13-C80A04118FEF}"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409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A622B568-AD50-FA4C-8F14-ED37651BD003}" type="slidenum">
              <a:rPr lang="en-US" sz="1200" b="0">
                <a:solidFill>
                  <a:schemeClr val="bg1"/>
                </a:solidFill>
                <a:latin typeface="Palatino" charset="0"/>
              </a:rPr>
              <a:pPr/>
              <a:t>17</a:t>
            </a:fld>
            <a:endParaRPr lang="en-US" sz="1200" b="0">
              <a:solidFill>
                <a:schemeClr val="bg1"/>
              </a:solidFill>
              <a:latin typeface="Palatino"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Traditionally, IE was done mostly on newswire: flowing, grammatical sentences with little or no formatting information.</a:t>
            </a:r>
          </a:p>
          <a:p>
            <a:r>
              <a:rPr lang="en-US">
                <a:latin typeface="Times New Roman" charset="0"/>
              </a:rPr>
              <a:t>The Web is different: less grammar, more ungrammatical little snippets, but rich formatting and layout information.</a:t>
            </a:r>
          </a:p>
          <a:p>
            <a:r>
              <a:rPr lang="en-US">
                <a:latin typeface="Times New Roman" charset="0"/>
              </a:rPr>
              <a:t>This directory structure…</a:t>
            </a:r>
          </a:p>
          <a:p>
            <a:endParaRPr lang="en-US">
              <a:latin typeface="Times New Roman" charset="0"/>
            </a:endParaRPr>
          </a:p>
          <a:p>
            <a:r>
              <a:rPr lang="en-US">
                <a:latin typeface="Times New Roman" charset="0"/>
              </a:rPr>
              <a:t>So lets consider the dimensions of the IE landscape.</a:t>
            </a:r>
          </a:p>
          <a:p>
            <a:r>
              <a:rPr lang="en-US">
                <a:latin typeface="Times New Roman" charset="0"/>
              </a:rPr>
              <a:t>First some ways in which the problem space varies: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DEB52E58-4680-2345-8D59-4D7965713FCC}" type="datetime1">
              <a:rPr lang="en-US" sz="1200" b="0">
                <a:solidFill>
                  <a:schemeClr val="bg1"/>
                </a:solidFill>
                <a:latin typeface="Palatino" charset="0"/>
              </a:rPr>
              <a:pPr/>
              <a:t>1/15/19</a:t>
            </a:fld>
            <a:endParaRPr lang="en-US" sz="1200" b="0">
              <a:solidFill>
                <a:schemeClr val="bg1"/>
              </a:solidFill>
              <a:latin typeface="Palatino" charset="0"/>
            </a:endParaRP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Arial" charset="0"/>
                <a:ea typeface="ＭＳ Ｐゴシック" charset="0"/>
                <a:cs typeface="ＭＳ Ｐゴシック" charset="0"/>
              </a:defRPr>
            </a:lvl1pPr>
            <a:lvl2pPr marL="37931725" indent="-37474525" defTabSz="966788">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79D9F4AF-9A93-524C-8932-4B1F02391F54}" type="slidenum">
              <a:rPr lang="en-US" sz="1200" b="0">
                <a:solidFill>
                  <a:schemeClr val="bg1"/>
                </a:solidFill>
                <a:latin typeface="Palatino" charset="0"/>
              </a:rPr>
              <a:pPr/>
              <a:t>20</a:t>
            </a:fld>
            <a:endParaRPr lang="en-US" sz="1200" b="0">
              <a:solidFill>
                <a:schemeClr val="bg1"/>
              </a:solidFill>
              <a:latin typeface="Palatino"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Different families of features may be more or less useful in different data sets.</a:t>
            </a:r>
          </a:p>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30E2307-1E40-4E12-8716-25BFDA8E7013}" type="datetime1">
              <a:rPr lang="en-US" smtClean="0"/>
              <a:pPr/>
              <a:t>1/15/19</a:t>
            </a:fld>
            <a:endParaRPr lang="en-US"/>
          </a:p>
        </p:txBody>
      </p:sp>
      <p:sp>
        <p:nvSpPr>
          <p:cNvPr id="8" name="Slide Number Placeholder 7"/>
          <p:cNvSpPr>
            <a:spLocks noGrp="1"/>
          </p:cNvSpPr>
          <p:nvPr>
            <p:ph type="sldNum" sz="quarter" idx="11"/>
          </p:nvPr>
        </p:nvSpPr>
        <p:spPr/>
        <p:txBody>
          <a:bodyPr/>
          <a:lstStyle/>
          <a:p>
            <a:fld id="{687D7A59-36E2-48B9-B146-C1E59501F63F}"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9AE6A-2FAE-0A4F-9A08-7E7D773FE197}" type="datetime1">
              <a:rPr lang="en-US" smtClean="0"/>
              <a:pPr/>
              <a:t>1/15/19</a:t>
            </a:fld>
            <a:endParaRPr lang="en-US"/>
          </a:p>
        </p:txBody>
      </p:sp>
      <p:sp>
        <p:nvSpPr>
          <p:cNvPr id="5" name="Footer Placeholder 4"/>
          <p:cNvSpPr>
            <a:spLocks noGrp="1"/>
          </p:cNvSpPr>
          <p:nvPr>
            <p:ph type="ftr" sz="quarter" idx="11"/>
          </p:nvPr>
        </p:nvSpPr>
        <p:spPr/>
        <p:txBody>
          <a:bodyPr/>
          <a:lstStyle/>
          <a:p>
            <a:r>
              <a:rPr lang="en-US" smtClean="0"/>
              <a:t>Andrew McCallum, Just Research</a:t>
            </a:r>
            <a:endParaRPr lang="en-US"/>
          </a:p>
        </p:txBody>
      </p:sp>
      <p:sp>
        <p:nvSpPr>
          <p:cNvPr id="6" name="Slide Number Placeholder 5"/>
          <p:cNvSpPr>
            <a:spLocks noGrp="1"/>
          </p:cNvSpPr>
          <p:nvPr>
            <p:ph type="sldNum" sz="quarter" idx="12"/>
          </p:nvPr>
        </p:nvSpPr>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3ADED5-C430-1B48-8CDC-E52D4E4C2F87}" type="datetime1">
              <a:rPr lang="en-US" smtClean="0"/>
              <a:pPr/>
              <a:t>1/15/19</a:t>
            </a:fld>
            <a:endParaRPr lang="en-US"/>
          </a:p>
        </p:txBody>
      </p:sp>
      <p:sp>
        <p:nvSpPr>
          <p:cNvPr id="5" name="Footer Placeholder 4"/>
          <p:cNvSpPr>
            <a:spLocks noGrp="1"/>
          </p:cNvSpPr>
          <p:nvPr>
            <p:ph type="ftr" sz="quarter" idx="11"/>
          </p:nvPr>
        </p:nvSpPr>
        <p:spPr/>
        <p:txBody>
          <a:bodyPr/>
          <a:lstStyle/>
          <a:p>
            <a:r>
              <a:rPr lang="en-US" smtClean="0"/>
              <a:t>Andrew McCallum, Just Research</a:t>
            </a:r>
            <a:endParaRPr lang="en-US"/>
          </a:p>
        </p:txBody>
      </p:sp>
      <p:sp>
        <p:nvSpPr>
          <p:cNvPr id="6" name="Slide Number Placeholder 5"/>
          <p:cNvSpPr>
            <a:spLocks noGrp="1"/>
          </p:cNvSpPr>
          <p:nvPr>
            <p:ph type="sldNum"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9A50A44A-0F77-9C4A-AEAF-8C8FC46E5DF1}" type="datetime1">
              <a:rPr lang="en-US" smtClean="0"/>
              <a:pPr/>
              <a:t>1/15/19</a:t>
            </a:fld>
            <a:endParaRPr lang="en-US"/>
          </a:p>
        </p:txBody>
      </p:sp>
      <p:sp>
        <p:nvSpPr>
          <p:cNvPr id="5" name="Footer Placeholder 4"/>
          <p:cNvSpPr>
            <a:spLocks noGrp="1"/>
          </p:cNvSpPr>
          <p:nvPr>
            <p:ph type="ftr" sz="quarter" idx="11"/>
          </p:nvPr>
        </p:nvSpPr>
        <p:spPr/>
        <p:txBody>
          <a:bodyPr/>
          <a:lstStyle/>
          <a:p>
            <a:r>
              <a:rPr lang="en-US" smtClean="0"/>
              <a:t>Andrew McCallum, Just Research</a:t>
            </a:r>
            <a:endParaRPr lang="en-US"/>
          </a:p>
        </p:txBody>
      </p:sp>
      <p:sp>
        <p:nvSpPr>
          <p:cNvPr id="6" name="Slide Number Placeholder 5"/>
          <p:cNvSpPr>
            <a:spLocks noGrp="1"/>
          </p:cNvSpPr>
          <p:nvPr>
            <p:ph type="sldNum"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BE42BC3-FD08-AB40-A458-DF646B0ABEC9}" type="datetime1">
              <a:rPr lang="en-US" smtClean="0"/>
              <a:pPr/>
              <a:t>1/15/19</a:t>
            </a:fld>
            <a:endParaRPr lang="en-US"/>
          </a:p>
        </p:txBody>
      </p:sp>
      <p:sp>
        <p:nvSpPr>
          <p:cNvPr id="6" name="Footer Placeholder 5"/>
          <p:cNvSpPr>
            <a:spLocks noGrp="1"/>
          </p:cNvSpPr>
          <p:nvPr>
            <p:ph type="ftr" sz="quarter" idx="11"/>
          </p:nvPr>
        </p:nvSpPr>
        <p:spPr/>
        <p:txBody>
          <a:bodyPr/>
          <a:lstStyle/>
          <a:p>
            <a:r>
              <a:rPr lang="en-US" smtClean="0"/>
              <a:t>Andrew McCallum, Just Research</a:t>
            </a:r>
            <a:endParaRPr lang="en-US"/>
          </a:p>
        </p:txBody>
      </p:sp>
      <p:sp>
        <p:nvSpPr>
          <p:cNvPr id="7" name="Slide Number Placeholder 6"/>
          <p:cNvSpPr>
            <a:spLocks noGrp="1"/>
          </p:cNvSpPr>
          <p:nvPr>
            <p:ph type="sldNum" sz="quarter" idx="12"/>
          </p:nvPr>
        </p:nvSpPr>
        <p:spPr/>
        <p:txBody>
          <a:bodyPr/>
          <a:lstStyle/>
          <a:p>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60B71B5-5EAC-6447-BEE8-13AABBF5EED9}" type="datetime1">
              <a:rPr lang="en-US" smtClean="0"/>
              <a:pPr/>
              <a:t>1/15/19</a:t>
            </a:fld>
            <a:endParaRPr lang="en-US"/>
          </a:p>
        </p:txBody>
      </p:sp>
      <p:sp>
        <p:nvSpPr>
          <p:cNvPr id="8" name="Footer Placeholder 7"/>
          <p:cNvSpPr>
            <a:spLocks noGrp="1"/>
          </p:cNvSpPr>
          <p:nvPr>
            <p:ph type="ftr" sz="quarter" idx="11"/>
          </p:nvPr>
        </p:nvSpPr>
        <p:spPr/>
        <p:txBody>
          <a:bodyPr/>
          <a:lstStyle/>
          <a:p>
            <a:r>
              <a:rPr lang="en-US" smtClean="0"/>
              <a:t>Andrew McCallum, Just Research</a:t>
            </a:r>
            <a:endParaRPr lang="en-US"/>
          </a:p>
        </p:txBody>
      </p:sp>
      <p:sp>
        <p:nvSpPr>
          <p:cNvPr id="9" name="Slide Number Placeholder 8"/>
          <p:cNvSpPr>
            <a:spLocks noGrp="1"/>
          </p:cNvSpPr>
          <p:nvPr>
            <p:ph type="sldNum" sz="quarter" idx="12"/>
          </p:nvPr>
        </p:nvSpPr>
        <p:spPr/>
        <p:txBody>
          <a:bodyPr/>
          <a:lstStyle/>
          <a:p>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58CFF3-1F0C-1743-93C7-06DE71B6BA5D}" type="datetime1">
              <a:rPr lang="en-US" smtClean="0"/>
              <a:pPr/>
              <a:t>1/15/19</a:t>
            </a:fld>
            <a:endParaRPr lang="en-US"/>
          </a:p>
        </p:txBody>
      </p:sp>
      <p:sp>
        <p:nvSpPr>
          <p:cNvPr id="4" name="Footer Placeholder 3"/>
          <p:cNvSpPr>
            <a:spLocks noGrp="1"/>
          </p:cNvSpPr>
          <p:nvPr>
            <p:ph type="ftr" sz="quarter" idx="11"/>
          </p:nvPr>
        </p:nvSpPr>
        <p:spPr/>
        <p:txBody>
          <a:bodyPr/>
          <a:lstStyle/>
          <a:p>
            <a:r>
              <a:rPr lang="en-US" smtClean="0"/>
              <a:t>Andrew McCallum, Just Research</a:t>
            </a:r>
            <a:endParaRPr lang="en-US"/>
          </a:p>
        </p:txBody>
      </p:sp>
      <p:sp>
        <p:nvSpPr>
          <p:cNvPr id="5" name="Slide Number Placeholder 4"/>
          <p:cNvSpPr>
            <a:spLocks noGrp="1"/>
          </p:cNvSpPr>
          <p:nvPr>
            <p:ph type="sldNum"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C4BC1-48A3-AB4A-8648-2C23970F69BF}" type="datetime1">
              <a:rPr lang="en-US" smtClean="0"/>
              <a:pPr/>
              <a:t>1/15/19</a:t>
            </a:fld>
            <a:endParaRPr lang="en-US"/>
          </a:p>
        </p:txBody>
      </p:sp>
      <p:sp>
        <p:nvSpPr>
          <p:cNvPr id="3" name="Footer Placeholder 2"/>
          <p:cNvSpPr>
            <a:spLocks noGrp="1"/>
          </p:cNvSpPr>
          <p:nvPr>
            <p:ph type="ftr" sz="quarter" idx="11"/>
          </p:nvPr>
        </p:nvSpPr>
        <p:spPr/>
        <p:txBody>
          <a:bodyPr/>
          <a:lstStyle/>
          <a:p>
            <a:r>
              <a:rPr lang="en-US" smtClean="0"/>
              <a:t>Andrew McCallum, Just Research</a:t>
            </a:r>
            <a:endParaRPr lang="en-US"/>
          </a:p>
        </p:txBody>
      </p:sp>
      <p:sp>
        <p:nvSpPr>
          <p:cNvPr id="4" name="Slide Number Placeholder 3"/>
          <p:cNvSpPr>
            <a:spLocks noGrp="1"/>
          </p:cNvSpPr>
          <p:nvPr>
            <p:ph type="sldNum"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51769-8261-E847-999D-DC20E282366B}" type="datetime1">
              <a:rPr lang="en-US" smtClean="0"/>
              <a:pPr/>
              <a:t>1/15/19</a:t>
            </a:fld>
            <a:endParaRPr lang="en-US"/>
          </a:p>
        </p:txBody>
      </p:sp>
      <p:sp>
        <p:nvSpPr>
          <p:cNvPr id="6" name="Footer Placeholder 5"/>
          <p:cNvSpPr>
            <a:spLocks noGrp="1"/>
          </p:cNvSpPr>
          <p:nvPr>
            <p:ph type="ftr" sz="quarter" idx="11"/>
          </p:nvPr>
        </p:nvSpPr>
        <p:spPr/>
        <p:txBody>
          <a:bodyPr/>
          <a:lstStyle/>
          <a:p>
            <a:r>
              <a:rPr lang="en-US" smtClean="0"/>
              <a:t>Andrew McCallum, Just Research</a:t>
            </a: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809874-8364-AB44-A699-E767D93C32CF}" type="datetime1">
              <a:rPr lang="en-US" smtClean="0"/>
              <a:pPr/>
              <a:t>1/15/19</a:t>
            </a:fld>
            <a:endParaRPr lang="en-US"/>
          </a:p>
        </p:txBody>
      </p:sp>
      <p:sp>
        <p:nvSpPr>
          <p:cNvPr id="6" name="Footer Placeholder 5"/>
          <p:cNvSpPr>
            <a:spLocks noGrp="1"/>
          </p:cNvSpPr>
          <p:nvPr>
            <p:ph type="ftr" sz="quarter" idx="11"/>
          </p:nvPr>
        </p:nvSpPr>
        <p:spPr/>
        <p:txBody>
          <a:bodyPr/>
          <a:lstStyle/>
          <a:p>
            <a:r>
              <a:rPr lang="en-US" smtClean="0"/>
              <a:t>Andrew McCallum, Just Research</a:t>
            </a:r>
            <a:endParaRPr lang="en-US"/>
          </a:p>
        </p:txBody>
      </p:sp>
      <p:sp>
        <p:nvSpPr>
          <p:cNvPr id="7" name="Slide Number Placeholder 6"/>
          <p:cNvSpPr>
            <a:spLocks noGrp="1"/>
          </p:cNvSpPr>
          <p:nvPr>
            <p:ph type="sldNum"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9906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AF9613A-DA15-1144-A298-3225653D7D47}" type="datetime1">
              <a:rPr lang="en-US" smtClean="0"/>
              <a:pPr/>
              <a:t>1/15/19</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Andrew McCallum, Just Research</a:t>
            </a:r>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txStyles>
    <p:titleStyle>
      <a:lvl1pPr algn="ctr" defTabSz="914400" rtl="0" eaLnBrk="1" latinLnBrk="0" hangingPunct="1">
        <a:lnSpc>
          <a:spcPts val="5800"/>
        </a:lnSpc>
        <a:spcBef>
          <a:spcPct val="0"/>
        </a:spcBef>
        <a:buNone/>
        <a:defRPr sz="48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2895599"/>
          </a:xfrm>
        </p:spPr>
        <p:txBody>
          <a:bodyPr/>
          <a:lstStyle/>
          <a:p>
            <a:r>
              <a:rPr lang="en-US" dirty="0"/>
              <a:t>Information </a:t>
            </a:r>
            <a:r>
              <a:rPr lang="en-US" dirty="0" smtClean="0"/>
              <a:t>Extraction</a:t>
            </a:r>
            <a:endParaRPr lang="en-US" dirty="0"/>
          </a:p>
        </p:txBody>
      </p:sp>
      <p:sp>
        <p:nvSpPr>
          <p:cNvPr id="3" name="Subtitle 2"/>
          <p:cNvSpPr>
            <a:spLocks noGrp="1"/>
          </p:cNvSpPr>
          <p:nvPr>
            <p:ph type="subTitle" idx="1"/>
          </p:nvPr>
        </p:nvSpPr>
        <p:spPr>
          <a:xfrm>
            <a:off x="1295400" y="3886200"/>
            <a:ext cx="6400800" cy="1219200"/>
          </a:xfrm>
        </p:spPr>
        <p:txBody>
          <a:bodyPr/>
          <a:lstStyle/>
          <a:p>
            <a:r>
              <a:rPr lang="en-US" dirty="0" smtClean="0"/>
              <a:t>Shobeir </a:t>
            </a:r>
            <a:r>
              <a:rPr lang="en-US" dirty="0" err="1" smtClean="0"/>
              <a:t>Fakhraei</a:t>
            </a:r>
            <a:endParaRPr lang="en-US" dirty="0" smtClean="0"/>
          </a:p>
          <a:p>
            <a:r>
              <a:rPr lang="en-US" dirty="0" smtClean="0"/>
              <a:t>University of Southern California</a:t>
            </a:r>
            <a:endParaRPr lang="en-US" dirty="0"/>
          </a:p>
        </p:txBody>
      </p:sp>
      <p:sp>
        <p:nvSpPr>
          <p:cNvPr id="4" name="Rectangle 3"/>
          <p:cNvSpPr/>
          <p:nvPr/>
        </p:nvSpPr>
        <p:spPr>
          <a:xfrm>
            <a:off x="1600200" y="6096000"/>
            <a:ext cx="6096000" cy="523220"/>
          </a:xfrm>
          <a:prstGeom prst="rect">
            <a:avLst/>
          </a:prstGeom>
        </p:spPr>
        <p:txBody>
          <a:bodyPr wrap="square">
            <a:spAutoFit/>
          </a:bodyPr>
          <a:lstStyle/>
          <a:p>
            <a:r>
              <a:rPr lang="en-US" sz="1400" b="0" dirty="0">
                <a:solidFill>
                  <a:schemeClr val="bg1">
                    <a:lumMod val="75000"/>
                  </a:schemeClr>
                </a:solidFill>
              </a:rPr>
              <a:t>Slides based on material provided by Andrew McCallum, William Cohen, Matt </a:t>
            </a:r>
            <a:r>
              <a:rPr lang="en-US" sz="1400" b="0" dirty="0" smtClean="0">
                <a:solidFill>
                  <a:schemeClr val="bg1">
                    <a:lumMod val="75000"/>
                  </a:schemeClr>
                </a:solidFill>
              </a:rPr>
              <a:t>Michelson, Xiang </a:t>
            </a:r>
            <a:r>
              <a:rPr lang="en-US" sz="1400" b="0" dirty="0" err="1" smtClean="0">
                <a:solidFill>
                  <a:schemeClr val="bg1">
                    <a:lumMod val="75000"/>
                  </a:schemeClr>
                </a:solidFill>
              </a:rPr>
              <a:t>Ren</a:t>
            </a:r>
            <a:r>
              <a:rPr lang="en-US" sz="1400" b="0" dirty="0" smtClean="0">
                <a:solidFill>
                  <a:schemeClr val="bg1">
                    <a:lumMod val="75000"/>
                  </a:schemeClr>
                </a:solidFill>
              </a:rPr>
              <a:t>, and </a:t>
            </a:r>
            <a:r>
              <a:rPr lang="en-US" sz="1400" b="0" dirty="0">
                <a:solidFill>
                  <a:schemeClr val="bg1">
                    <a:lumMod val="75000"/>
                  </a:schemeClr>
                </a:solidFill>
              </a:rPr>
              <a:t>others.</a:t>
            </a:r>
            <a:endParaRPr lang="en-US" sz="1400" b="0" i="1" dirty="0">
              <a:solidFill>
                <a:schemeClr val="bg1">
                  <a:lumMod val="75000"/>
                </a:schemeClr>
              </a:solidFill>
            </a:endParaRPr>
          </a:p>
        </p:txBody>
      </p:sp>
    </p:spTree>
    <p:extLst>
      <p:ext uri="{BB962C8B-B14F-4D97-AF65-F5344CB8AC3E}">
        <p14:creationId xmlns:p14="http://schemas.microsoft.com/office/powerpoint/2010/main" val="2584848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026"/>
          <p:cNvSpPr>
            <a:spLocks noGrp="1" noChangeArrowheads="1"/>
          </p:cNvSpPr>
          <p:nvPr>
            <p:ph type="title"/>
          </p:nvPr>
        </p:nvSpPr>
        <p:spPr/>
        <p:txBody>
          <a:bodyPr>
            <a:normAutofit fontScale="90000"/>
          </a:bodyPr>
          <a:lstStyle/>
          <a:p>
            <a:r>
              <a:rPr lang="en-US" dirty="0"/>
              <a:t>What is</a:t>
            </a:r>
            <a:r>
              <a:rPr lang="en-US" dirty="0">
                <a:latin typeface="Arial"/>
              </a:rPr>
              <a:t> </a:t>
            </a:r>
            <a:r>
              <a:rPr lang="en-US" dirty="0"/>
              <a:t>Information Extraction</a:t>
            </a:r>
          </a:p>
        </p:txBody>
      </p:sp>
      <p:sp>
        <p:nvSpPr>
          <p:cNvPr id="889859" name="Text Box 1027"/>
          <p:cNvSpPr txBox="1">
            <a:spLocks noChangeArrowheads="1"/>
          </p:cNvSpPr>
          <p:nvPr/>
        </p:nvSpPr>
        <p:spPr bwMode="auto">
          <a:xfrm>
            <a:off x="2703513" y="1295400"/>
            <a:ext cx="6413500" cy="679450"/>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Information Extraction =</a:t>
            </a:r>
          </a:p>
          <a:p>
            <a:r>
              <a:rPr lang="en-US"/>
              <a:t>  segmentation + classification</a:t>
            </a:r>
            <a:r>
              <a:rPr lang="en-US">
                <a:solidFill>
                  <a:srgbClr val="C0C0C0"/>
                </a:solidFill>
              </a:rPr>
              <a:t> </a:t>
            </a:r>
            <a:r>
              <a:rPr lang="en-US"/>
              <a:t>+ association</a:t>
            </a:r>
            <a:r>
              <a:rPr lang="en-US">
                <a:solidFill>
                  <a:srgbClr val="C0C0C0"/>
                </a:solidFill>
              </a:rPr>
              <a:t> + clustering</a:t>
            </a:r>
          </a:p>
        </p:txBody>
      </p:sp>
      <p:sp>
        <p:nvSpPr>
          <p:cNvPr id="889860" name="Text Box 1028"/>
          <p:cNvSpPr txBox="1">
            <a:spLocks noChangeArrowheads="1"/>
          </p:cNvSpPr>
          <p:nvPr/>
        </p:nvSpPr>
        <p:spPr bwMode="auto">
          <a:xfrm>
            <a:off x="228600" y="1158875"/>
            <a:ext cx="2265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sz="2400"/>
              <a:t>As a family</a:t>
            </a:r>
            <a:br>
              <a:rPr lang="en-US" sz="2400"/>
            </a:br>
            <a:r>
              <a:rPr lang="en-US" sz="2400"/>
              <a:t>of techniques:</a:t>
            </a:r>
          </a:p>
        </p:txBody>
      </p:sp>
      <p:sp>
        <p:nvSpPr>
          <p:cNvPr id="889861" name="Text Box 1029"/>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t>October 14, 2002, 4:00 a.m. PT</a:t>
            </a:r>
          </a:p>
          <a:p>
            <a:endParaRPr lang="en-US" sz="1200"/>
          </a:p>
          <a:p>
            <a:r>
              <a:rPr lang="en-US" sz="1200"/>
              <a:t>For years, </a:t>
            </a:r>
            <a:r>
              <a:rPr lang="en-US" sz="1200" u="sng">
                <a:solidFill>
                  <a:schemeClr val="accent1"/>
                </a:solidFill>
              </a:rPr>
              <a:t>Microsoft Corporation</a:t>
            </a:r>
            <a:r>
              <a:rPr lang="en-US" sz="1200"/>
              <a:t> </a:t>
            </a:r>
            <a:r>
              <a:rPr lang="en-US" sz="1200" u="sng">
                <a:solidFill>
                  <a:schemeClr val="hlink"/>
                </a:solidFill>
              </a:rPr>
              <a:t>CEO</a:t>
            </a:r>
            <a:r>
              <a:rPr lang="en-US" sz="1200"/>
              <a:t> </a:t>
            </a:r>
            <a:r>
              <a:rPr lang="en-US" sz="1200" u="sng">
                <a:solidFill>
                  <a:schemeClr val="accent2"/>
                </a:solidFill>
              </a:rPr>
              <a:t>Bill Gates</a:t>
            </a:r>
            <a:r>
              <a:rPr lang="en-US" sz="1200"/>
              <a:t> railed against the economic philosophy of open-source software with Orwellian fervor, denouncing its communal licensing as a "cancer" that stifled technological innovation.</a:t>
            </a:r>
          </a:p>
          <a:p>
            <a:endParaRPr lang="en-US" sz="1200"/>
          </a:p>
          <a:p>
            <a:r>
              <a:rPr lang="en-US" sz="1200"/>
              <a:t>Today, </a:t>
            </a:r>
            <a:r>
              <a:rPr lang="en-US" sz="1200" u="sng">
                <a:solidFill>
                  <a:schemeClr val="accent1"/>
                </a:solidFill>
              </a:rPr>
              <a:t>Microsoft</a:t>
            </a:r>
            <a:r>
              <a:rPr lang="en-US" sz="1200"/>
              <a:t> claims to "love" the open-source concept, by which software code is made public to encourage improvement and development by outside programmers. </a:t>
            </a:r>
            <a:r>
              <a:rPr lang="en-US" sz="1200" u="sng">
                <a:solidFill>
                  <a:schemeClr val="accent2"/>
                </a:solidFill>
              </a:rPr>
              <a:t>Gates</a:t>
            </a:r>
            <a:r>
              <a:rPr lang="en-US" sz="1200"/>
              <a:t> himself says </a:t>
            </a:r>
            <a:r>
              <a:rPr lang="en-US" sz="1200" u="sng">
                <a:solidFill>
                  <a:schemeClr val="accent1"/>
                </a:solidFill>
              </a:rPr>
              <a:t>Microsoft</a:t>
            </a:r>
            <a:r>
              <a:rPr lang="en-US" sz="1200"/>
              <a:t> will gladly disclose its crown jewels--the coveted code behind the Windows operating system--to select customers.</a:t>
            </a:r>
          </a:p>
          <a:p>
            <a:endParaRPr lang="en-US" sz="1200"/>
          </a:p>
          <a:p>
            <a:r>
              <a:rPr lang="en-US" sz="1200"/>
              <a:t>"We can be open source. We love the concept of shared source," said </a:t>
            </a:r>
            <a:r>
              <a:rPr lang="en-US" sz="1200" u="sng">
                <a:solidFill>
                  <a:schemeClr val="accent2"/>
                </a:solidFill>
              </a:rPr>
              <a:t>Bill Veghte</a:t>
            </a:r>
            <a:r>
              <a:rPr lang="en-US" sz="1200"/>
              <a:t>, a </a:t>
            </a:r>
            <a:r>
              <a:rPr lang="en-US" sz="1200" u="sng">
                <a:solidFill>
                  <a:schemeClr val="accent1"/>
                </a:solidFill>
              </a:rPr>
              <a:t>Microsoft</a:t>
            </a:r>
            <a:r>
              <a:rPr lang="en-US" sz="1200"/>
              <a:t> </a:t>
            </a:r>
            <a:r>
              <a:rPr lang="en-US" sz="1200" u="sng">
                <a:solidFill>
                  <a:schemeClr val="hlink"/>
                </a:solidFill>
              </a:rPr>
              <a:t>VP</a:t>
            </a:r>
            <a:r>
              <a:rPr lang="en-US" sz="1200"/>
              <a:t>. "That's a super-important shift for us in terms of code access.</a:t>
            </a:r>
            <a:r>
              <a:rPr lang="ja-JP" altLang="en-US" sz="1200">
                <a:latin typeface="Arial"/>
              </a:rPr>
              <a:t>“</a:t>
            </a:r>
            <a:endParaRPr lang="en-US" sz="1200"/>
          </a:p>
          <a:p>
            <a:endParaRPr lang="en-US" sz="1200"/>
          </a:p>
          <a:p>
            <a:r>
              <a:rPr lang="en-US" sz="1200" u="sng">
                <a:solidFill>
                  <a:schemeClr val="accent2"/>
                </a:solidFill>
              </a:rPr>
              <a:t>Richard Stallman</a:t>
            </a:r>
            <a:r>
              <a:rPr lang="en-US" sz="1200"/>
              <a:t>, </a:t>
            </a:r>
            <a:r>
              <a:rPr lang="en-US" sz="1200" u="sng">
                <a:solidFill>
                  <a:schemeClr val="hlink"/>
                </a:solidFill>
              </a:rPr>
              <a:t>founder</a:t>
            </a:r>
            <a:r>
              <a:rPr lang="en-US" sz="1200"/>
              <a:t> of the </a:t>
            </a:r>
            <a:r>
              <a:rPr lang="en-US" sz="1200" u="sng">
                <a:solidFill>
                  <a:schemeClr val="accent1"/>
                </a:solidFill>
              </a:rPr>
              <a:t>Free Software Foundation</a:t>
            </a:r>
            <a:r>
              <a:rPr lang="en-US" sz="1200"/>
              <a:t>, countered saying…</a:t>
            </a:r>
          </a:p>
        </p:txBody>
      </p:sp>
      <p:sp>
        <p:nvSpPr>
          <p:cNvPr id="889862" name="Rectangle 1030"/>
          <p:cNvSpPr>
            <a:spLocks noChangeArrowheads="1"/>
          </p:cNvSpPr>
          <p:nvPr/>
        </p:nvSpPr>
        <p:spPr bwMode="auto">
          <a:xfrm>
            <a:off x="4005263" y="2619375"/>
            <a:ext cx="3005137"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9863" name="Rectangle 1031"/>
          <p:cNvSpPr>
            <a:spLocks noChangeArrowheads="1"/>
          </p:cNvSpPr>
          <p:nvPr/>
        </p:nvSpPr>
        <p:spPr bwMode="auto">
          <a:xfrm>
            <a:off x="4097338" y="2674938"/>
            <a:ext cx="28194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chemeClr val="accent1"/>
                </a:solidFill>
              </a:rPr>
              <a:t>Microsoft Corporation</a:t>
            </a:r>
          </a:p>
          <a:p>
            <a:r>
              <a:rPr lang="en-US">
                <a:solidFill>
                  <a:schemeClr val="hlink"/>
                </a:solidFill>
              </a:rPr>
              <a:t>CEO</a:t>
            </a:r>
          </a:p>
          <a:p>
            <a:r>
              <a:rPr lang="en-US">
                <a:solidFill>
                  <a:schemeClr val="accent2"/>
                </a:solidFill>
              </a:rPr>
              <a:t>Bill Gates</a:t>
            </a:r>
          </a:p>
          <a:p>
            <a:r>
              <a:rPr lang="en-US">
                <a:solidFill>
                  <a:schemeClr val="accent1"/>
                </a:solidFill>
              </a:rPr>
              <a:t>Microsoft</a:t>
            </a:r>
          </a:p>
          <a:p>
            <a:r>
              <a:rPr lang="en-US">
                <a:solidFill>
                  <a:schemeClr val="accent2"/>
                </a:solidFill>
              </a:rPr>
              <a:t>Gates</a:t>
            </a:r>
          </a:p>
          <a:p>
            <a:r>
              <a:rPr lang="en-US">
                <a:solidFill>
                  <a:schemeClr val="accent1"/>
                </a:solidFill>
              </a:rPr>
              <a:t>Microsoft</a:t>
            </a:r>
          </a:p>
          <a:p>
            <a:r>
              <a:rPr lang="en-US">
                <a:solidFill>
                  <a:schemeClr val="accent2"/>
                </a:solidFill>
              </a:rPr>
              <a:t>Bill Veghte</a:t>
            </a:r>
          </a:p>
          <a:p>
            <a:r>
              <a:rPr lang="en-US">
                <a:solidFill>
                  <a:schemeClr val="accent1"/>
                </a:solidFill>
              </a:rPr>
              <a:t>Microsoft</a:t>
            </a:r>
          </a:p>
          <a:p>
            <a:r>
              <a:rPr lang="en-US">
                <a:solidFill>
                  <a:schemeClr val="hlink"/>
                </a:solidFill>
              </a:rPr>
              <a:t>VP</a:t>
            </a:r>
          </a:p>
          <a:p>
            <a:r>
              <a:rPr lang="en-US">
                <a:solidFill>
                  <a:schemeClr val="accent2"/>
                </a:solidFill>
              </a:rPr>
              <a:t>Richard Stallman</a:t>
            </a:r>
          </a:p>
          <a:p>
            <a:r>
              <a:rPr lang="en-US">
                <a:solidFill>
                  <a:schemeClr val="hlink"/>
                </a:solidFill>
              </a:rPr>
              <a:t>founder</a:t>
            </a:r>
          </a:p>
          <a:p>
            <a:r>
              <a:rPr lang="en-US">
                <a:solidFill>
                  <a:schemeClr val="accent1"/>
                </a:solidFill>
              </a:rPr>
              <a:t>Free Software Foundation</a:t>
            </a:r>
          </a:p>
        </p:txBody>
      </p:sp>
      <p:sp>
        <p:nvSpPr>
          <p:cNvPr id="889864" name="Rectangle 1032"/>
          <p:cNvSpPr>
            <a:spLocks noChangeArrowheads="1"/>
          </p:cNvSpPr>
          <p:nvPr/>
        </p:nvSpPr>
        <p:spPr bwMode="auto">
          <a:xfrm>
            <a:off x="4005263" y="2644775"/>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9865" name="Rectangle 1033"/>
          <p:cNvSpPr>
            <a:spLocks noChangeArrowheads="1"/>
          </p:cNvSpPr>
          <p:nvPr/>
        </p:nvSpPr>
        <p:spPr bwMode="auto">
          <a:xfrm>
            <a:off x="4005263" y="3516313"/>
            <a:ext cx="29718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9866" name="Rectangle 1034"/>
          <p:cNvSpPr>
            <a:spLocks noChangeArrowheads="1"/>
          </p:cNvSpPr>
          <p:nvPr/>
        </p:nvSpPr>
        <p:spPr bwMode="auto">
          <a:xfrm>
            <a:off x="4005263" y="4300538"/>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9867" name="Rectangle 1035"/>
          <p:cNvSpPr>
            <a:spLocks noChangeArrowheads="1"/>
          </p:cNvSpPr>
          <p:nvPr/>
        </p:nvSpPr>
        <p:spPr bwMode="auto">
          <a:xfrm>
            <a:off x="4005263" y="5170488"/>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03183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7170"/>
          <p:cNvSpPr>
            <a:spLocks noGrp="1" noChangeArrowheads="1"/>
          </p:cNvSpPr>
          <p:nvPr>
            <p:ph type="title"/>
          </p:nvPr>
        </p:nvSpPr>
        <p:spPr/>
        <p:txBody>
          <a:bodyPr>
            <a:normAutofit fontScale="90000"/>
          </a:bodyPr>
          <a:lstStyle/>
          <a:p>
            <a:r>
              <a:rPr lang="en-US" dirty="0"/>
              <a:t>What is</a:t>
            </a:r>
            <a:r>
              <a:rPr lang="en-US" dirty="0">
                <a:latin typeface="Arial"/>
              </a:rPr>
              <a:t> </a:t>
            </a:r>
            <a:r>
              <a:rPr lang="en-US" dirty="0"/>
              <a:t>Information Extraction</a:t>
            </a:r>
          </a:p>
        </p:txBody>
      </p:sp>
      <p:sp>
        <p:nvSpPr>
          <p:cNvPr id="890883" name="Text Box 7171"/>
          <p:cNvSpPr txBox="1">
            <a:spLocks noChangeArrowheads="1"/>
          </p:cNvSpPr>
          <p:nvPr/>
        </p:nvSpPr>
        <p:spPr bwMode="auto">
          <a:xfrm>
            <a:off x="2703513" y="1295400"/>
            <a:ext cx="6413500" cy="679450"/>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Information Extraction =</a:t>
            </a:r>
          </a:p>
          <a:p>
            <a:r>
              <a:rPr lang="en-US"/>
              <a:t>  segmentation + classification</a:t>
            </a:r>
            <a:r>
              <a:rPr lang="en-US">
                <a:solidFill>
                  <a:srgbClr val="C0C0C0"/>
                </a:solidFill>
              </a:rPr>
              <a:t> </a:t>
            </a:r>
            <a:r>
              <a:rPr lang="en-US"/>
              <a:t>+ association</a:t>
            </a:r>
            <a:r>
              <a:rPr lang="en-US">
                <a:solidFill>
                  <a:srgbClr val="C0C0C0"/>
                </a:solidFill>
              </a:rPr>
              <a:t> </a:t>
            </a:r>
            <a:r>
              <a:rPr lang="en-US"/>
              <a:t>+ clustering</a:t>
            </a:r>
          </a:p>
        </p:txBody>
      </p:sp>
      <p:sp>
        <p:nvSpPr>
          <p:cNvPr id="890884" name="Text Box 7172"/>
          <p:cNvSpPr txBox="1">
            <a:spLocks noChangeArrowheads="1"/>
          </p:cNvSpPr>
          <p:nvPr/>
        </p:nvSpPr>
        <p:spPr bwMode="auto">
          <a:xfrm>
            <a:off x="228600" y="1158875"/>
            <a:ext cx="2265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sz="2400"/>
              <a:t>As a family</a:t>
            </a:r>
            <a:br>
              <a:rPr lang="en-US" sz="2400"/>
            </a:br>
            <a:r>
              <a:rPr lang="en-US" sz="2400"/>
              <a:t>of techniques:</a:t>
            </a:r>
          </a:p>
        </p:txBody>
      </p:sp>
      <p:sp>
        <p:nvSpPr>
          <p:cNvPr id="890885" name="Text Box 7173"/>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t>October 14, 2002, 4:00 a.m. PT</a:t>
            </a:r>
          </a:p>
          <a:p>
            <a:endParaRPr lang="en-US" sz="1200"/>
          </a:p>
          <a:p>
            <a:r>
              <a:rPr lang="en-US" sz="1200"/>
              <a:t>For years, </a:t>
            </a:r>
            <a:r>
              <a:rPr lang="en-US" sz="1200" u="sng">
                <a:solidFill>
                  <a:schemeClr val="accent1"/>
                </a:solidFill>
              </a:rPr>
              <a:t>Microsoft Corporation</a:t>
            </a:r>
            <a:r>
              <a:rPr lang="en-US" sz="1200"/>
              <a:t> </a:t>
            </a:r>
            <a:r>
              <a:rPr lang="en-US" sz="1200" u="sng">
                <a:solidFill>
                  <a:schemeClr val="hlink"/>
                </a:solidFill>
              </a:rPr>
              <a:t>CEO</a:t>
            </a:r>
            <a:r>
              <a:rPr lang="en-US" sz="1200"/>
              <a:t> </a:t>
            </a:r>
            <a:r>
              <a:rPr lang="en-US" sz="1200" u="sng">
                <a:solidFill>
                  <a:schemeClr val="accent2"/>
                </a:solidFill>
              </a:rPr>
              <a:t>Bill Gates</a:t>
            </a:r>
            <a:r>
              <a:rPr lang="en-US" sz="1200"/>
              <a:t> railed against the economic philosophy of open-source software with Orwellian fervor, denouncing its communal licensing as a "cancer" that stifled technological innovation.</a:t>
            </a:r>
          </a:p>
          <a:p>
            <a:endParaRPr lang="en-US" sz="1200"/>
          </a:p>
          <a:p>
            <a:r>
              <a:rPr lang="en-US" sz="1200"/>
              <a:t>Today, </a:t>
            </a:r>
            <a:r>
              <a:rPr lang="en-US" sz="1200" u="sng">
                <a:solidFill>
                  <a:schemeClr val="accent1"/>
                </a:solidFill>
              </a:rPr>
              <a:t>Microsoft</a:t>
            </a:r>
            <a:r>
              <a:rPr lang="en-US" sz="1200"/>
              <a:t> claims to "love" the open-source concept, by which software code is made public to encourage improvement and development by outside programmers. </a:t>
            </a:r>
            <a:r>
              <a:rPr lang="en-US" sz="1200" u="sng">
                <a:solidFill>
                  <a:schemeClr val="accent2"/>
                </a:solidFill>
              </a:rPr>
              <a:t>Gates</a:t>
            </a:r>
            <a:r>
              <a:rPr lang="en-US" sz="1200"/>
              <a:t> himself says </a:t>
            </a:r>
            <a:r>
              <a:rPr lang="en-US" sz="1200" u="sng">
                <a:solidFill>
                  <a:schemeClr val="accent1"/>
                </a:solidFill>
              </a:rPr>
              <a:t>Microsoft</a:t>
            </a:r>
            <a:r>
              <a:rPr lang="en-US" sz="1200"/>
              <a:t> will gladly disclose its crown jewels--the coveted code behind the Windows operating system--to select customers.</a:t>
            </a:r>
          </a:p>
          <a:p>
            <a:endParaRPr lang="en-US" sz="1200"/>
          </a:p>
          <a:p>
            <a:r>
              <a:rPr lang="en-US" sz="1200"/>
              <a:t>"We can be open source. We love the concept of shared source," said </a:t>
            </a:r>
            <a:r>
              <a:rPr lang="en-US" sz="1200" u="sng">
                <a:solidFill>
                  <a:schemeClr val="accent2"/>
                </a:solidFill>
              </a:rPr>
              <a:t>Bill Veghte</a:t>
            </a:r>
            <a:r>
              <a:rPr lang="en-US" sz="1200"/>
              <a:t>, a </a:t>
            </a:r>
            <a:r>
              <a:rPr lang="en-US" sz="1200" u="sng">
                <a:solidFill>
                  <a:schemeClr val="accent1"/>
                </a:solidFill>
              </a:rPr>
              <a:t>Microsoft</a:t>
            </a:r>
            <a:r>
              <a:rPr lang="en-US" sz="1200"/>
              <a:t> </a:t>
            </a:r>
            <a:r>
              <a:rPr lang="en-US" sz="1200" u="sng">
                <a:solidFill>
                  <a:schemeClr val="hlink"/>
                </a:solidFill>
              </a:rPr>
              <a:t>VP</a:t>
            </a:r>
            <a:r>
              <a:rPr lang="en-US" sz="1200"/>
              <a:t>. "That's a super-important shift for us in terms of code access.</a:t>
            </a:r>
            <a:r>
              <a:rPr lang="ja-JP" altLang="en-US" sz="1200">
                <a:latin typeface="Arial"/>
              </a:rPr>
              <a:t>“</a:t>
            </a:r>
            <a:endParaRPr lang="en-US" sz="1200"/>
          </a:p>
          <a:p>
            <a:endParaRPr lang="en-US" sz="1200"/>
          </a:p>
          <a:p>
            <a:r>
              <a:rPr lang="en-US" sz="1200" u="sng">
                <a:solidFill>
                  <a:schemeClr val="accent2"/>
                </a:solidFill>
              </a:rPr>
              <a:t>Richard Stallman</a:t>
            </a:r>
            <a:r>
              <a:rPr lang="en-US" sz="1200"/>
              <a:t>, </a:t>
            </a:r>
            <a:r>
              <a:rPr lang="en-US" sz="1200" u="sng">
                <a:solidFill>
                  <a:schemeClr val="hlink"/>
                </a:solidFill>
              </a:rPr>
              <a:t>founder</a:t>
            </a:r>
            <a:r>
              <a:rPr lang="en-US" sz="1200"/>
              <a:t> of the </a:t>
            </a:r>
            <a:r>
              <a:rPr lang="en-US" sz="1200" u="sng">
                <a:solidFill>
                  <a:schemeClr val="accent1"/>
                </a:solidFill>
              </a:rPr>
              <a:t>Free Software Foundation</a:t>
            </a:r>
            <a:r>
              <a:rPr lang="en-US" sz="1200"/>
              <a:t>, countered saying…</a:t>
            </a:r>
          </a:p>
        </p:txBody>
      </p:sp>
      <p:sp>
        <p:nvSpPr>
          <p:cNvPr id="890886" name="Rectangle 7174"/>
          <p:cNvSpPr>
            <a:spLocks noChangeArrowheads="1"/>
          </p:cNvSpPr>
          <p:nvPr/>
        </p:nvSpPr>
        <p:spPr bwMode="auto">
          <a:xfrm>
            <a:off x="4038600" y="2619375"/>
            <a:ext cx="3005138"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90887" name="Rectangle 7175"/>
          <p:cNvSpPr>
            <a:spLocks noChangeArrowheads="1"/>
          </p:cNvSpPr>
          <p:nvPr/>
        </p:nvSpPr>
        <p:spPr bwMode="auto">
          <a:xfrm>
            <a:off x="4130675" y="2674938"/>
            <a:ext cx="28194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chemeClr val="accent1"/>
                </a:solidFill>
              </a:rPr>
              <a:t>Microsoft Corporation</a:t>
            </a:r>
          </a:p>
          <a:p>
            <a:r>
              <a:rPr lang="en-US">
                <a:solidFill>
                  <a:schemeClr val="hlink"/>
                </a:solidFill>
              </a:rPr>
              <a:t>CEO</a:t>
            </a:r>
          </a:p>
          <a:p>
            <a:r>
              <a:rPr lang="en-US">
                <a:solidFill>
                  <a:schemeClr val="accent2"/>
                </a:solidFill>
              </a:rPr>
              <a:t>Bill Gates</a:t>
            </a:r>
          </a:p>
          <a:p>
            <a:r>
              <a:rPr lang="en-US">
                <a:solidFill>
                  <a:schemeClr val="accent1"/>
                </a:solidFill>
              </a:rPr>
              <a:t>Microsoft</a:t>
            </a:r>
          </a:p>
          <a:p>
            <a:r>
              <a:rPr lang="en-US">
                <a:solidFill>
                  <a:schemeClr val="accent2"/>
                </a:solidFill>
              </a:rPr>
              <a:t>Gates</a:t>
            </a:r>
          </a:p>
          <a:p>
            <a:r>
              <a:rPr lang="en-US">
                <a:solidFill>
                  <a:schemeClr val="accent1"/>
                </a:solidFill>
              </a:rPr>
              <a:t>Microsoft</a:t>
            </a:r>
          </a:p>
          <a:p>
            <a:r>
              <a:rPr lang="en-US">
                <a:solidFill>
                  <a:schemeClr val="accent2"/>
                </a:solidFill>
              </a:rPr>
              <a:t>Bill Veghte</a:t>
            </a:r>
          </a:p>
          <a:p>
            <a:r>
              <a:rPr lang="en-US">
                <a:solidFill>
                  <a:schemeClr val="accent1"/>
                </a:solidFill>
              </a:rPr>
              <a:t>Microsoft</a:t>
            </a:r>
          </a:p>
          <a:p>
            <a:r>
              <a:rPr lang="en-US">
                <a:solidFill>
                  <a:schemeClr val="hlink"/>
                </a:solidFill>
              </a:rPr>
              <a:t>VP</a:t>
            </a:r>
          </a:p>
          <a:p>
            <a:r>
              <a:rPr lang="en-US">
                <a:solidFill>
                  <a:schemeClr val="accent2"/>
                </a:solidFill>
              </a:rPr>
              <a:t>Richard Stallman</a:t>
            </a:r>
          </a:p>
          <a:p>
            <a:r>
              <a:rPr lang="en-US">
                <a:solidFill>
                  <a:schemeClr val="hlink"/>
                </a:solidFill>
              </a:rPr>
              <a:t>founder</a:t>
            </a:r>
          </a:p>
          <a:p>
            <a:r>
              <a:rPr lang="en-US">
                <a:solidFill>
                  <a:schemeClr val="accent1"/>
                </a:solidFill>
              </a:rPr>
              <a:t>Free Software Foundation</a:t>
            </a:r>
          </a:p>
        </p:txBody>
      </p:sp>
      <p:sp>
        <p:nvSpPr>
          <p:cNvPr id="890888" name="Rectangle 7176"/>
          <p:cNvSpPr>
            <a:spLocks noChangeArrowheads="1"/>
          </p:cNvSpPr>
          <p:nvPr/>
        </p:nvSpPr>
        <p:spPr bwMode="auto">
          <a:xfrm>
            <a:off x="4038600" y="2644775"/>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89" name="Rectangle 7177"/>
          <p:cNvSpPr>
            <a:spLocks noChangeArrowheads="1"/>
          </p:cNvSpPr>
          <p:nvPr/>
        </p:nvSpPr>
        <p:spPr bwMode="auto">
          <a:xfrm>
            <a:off x="4038600" y="3516313"/>
            <a:ext cx="29718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90" name="Rectangle 7178"/>
          <p:cNvSpPr>
            <a:spLocks noChangeArrowheads="1"/>
          </p:cNvSpPr>
          <p:nvPr/>
        </p:nvSpPr>
        <p:spPr bwMode="auto">
          <a:xfrm>
            <a:off x="4038600" y="4300538"/>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91" name="Rectangle 7179"/>
          <p:cNvSpPr>
            <a:spLocks noChangeArrowheads="1"/>
          </p:cNvSpPr>
          <p:nvPr/>
        </p:nvSpPr>
        <p:spPr bwMode="auto">
          <a:xfrm>
            <a:off x="4038600" y="5170488"/>
            <a:ext cx="29718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92" name="AutoShape 7180"/>
          <p:cNvSpPr>
            <a:spLocks/>
          </p:cNvSpPr>
          <p:nvPr/>
        </p:nvSpPr>
        <p:spPr bwMode="auto">
          <a:xfrm>
            <a:off x="7162800" y="2667000"/>
            <a:ext cx="228600" cy="1371600"/>
          </a:xfrm>
          <a:prstGeom prst="rightBrace">
            <a:avLst>
              <a:gd name="adj1" fmla="val 50000"/>
              <a:gd name="adj2" fmla="val 50000"/>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93" name="AutoShape 7181"/>
          <p:cNvSpPr>
            <a:spLocks/>
          </p:cNvSpPr>
          <p:nvPr/>
        </p:nvSpPr>
        <p:spPr bwMode="auto">
          <a:xfrm>
            <a:off x="7162800" y="4267200"/>
            <a:ext cx="228600" cy="838200"/>
          </a:xfrm>
          <a:prstGeom prst="rightBrace">
            <a:avLst>
              <a:gd name="adj1" fmla="val 30556"/>
              <a:gd name="adj2" fmla="val 50000"/>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0894" name="AutoShape 7182"/>
          <p:cNvSpPr>
            <a:spLocks/>
          </p:cNvSpPr>
          <p:nvPr/>
        </p:nvSpPr>
        <p:spPr bwMode="auto">
          <a:xfrm>
            <a:off x="7162800" y="5181600"/>
            <a:ext cx="228600" cy="838200"/>
          </a:xfrm>
          <a:prstGeom prst="rightBrace">
            <a:avLst>
              <a:gd name="adj1" fmla="val 30556"/>
              <a:gd name="adj2" fmla="val 50000"/>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890918" name="Group 7206"/>
          <p:cNvGrpSpPr>
            <a:grpSpLocks/>
          </p:cNvGrpSpPr>
          <p:nvPr/>
        </p:nvGrpSpPr>
        <p:grpSpPr bwMode="auto">
          <a:xfrm rot="-5380525">
            <a:off x="6425406" y="3529807"/>
            <a:ext cx="3760787" cy="1524000"/>
            <a:chOff x="3219" y="1731"/>
            <a:chExt cx="2369" cy="960"/>
          </a:xfrm>
        </p:grpSpPr>
        <p:grpSp>
          <p:nvGrpSpPr>
            <p:cNvPr id="890901" name="Group 7189"/>
            <p:cNvGrpSpPr>
              <a:grpSpLocks/>
            </p:cNvGrpSpPr>
            <p:nvPr/>
          </p:nvGrpSpPr>
          <p:grpSpPr bwMode="auto">
            <a:xfrm>
              <a:off x="3219" y="1731"/>
              <a:ext cx="2352" cy="960"/>
              <a:chOff x="3219" y="1731"/>
              <a:chExt cx="2352" cy="960"/>
            </a:xfrm>
          </p:grpSpPr>
          <p:sp>
            <p:nvSpPr>
              <p:cNvPr id="890897" name="Freeform 7185"/>
              <p:cNvSpPr>
                <a:spLocks/>
              </p:cNvSpPr>
              <p:nvPr/>
            </p:nvSpPr>
            <p:spPr bwMode="auto">
              <a:xfrm>
                <a:off x="3219" y="1731"/>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0898" name="Freeform 7186"/>
              <p:cNvSpPr>
                <a:spLocks/>
              </p:cNvSpPr>
              <p:nvPr/>
            </p:nvSpPr>
            <p:spPr bwMode="auto">
              <a:xfrm>
                <a:off x="3219" y="1731"/>
                <a:ext cx="2352" cy="240"/>
              </a:xfrm>
              <a:custGeom>
                <a:avLst/>
                <a:gdLst>
                  <a:gd name="T0" fmla="*/ 2 w 2352"/>
                  <a:gd name="T1" fmla="*/ 126 h 240"/>
                  <a:gd name="T2" fmla="*/ 14 w 2352"/>
                  <a:gd name="T3" fmla="*/ 138 h 240"/>
                  <a:gd name="T4" fmla="*/ 37 w 2352"/>
                  <a:gd name="T5" fmla="*/ 150 h 240"/>
                  <a:gd name="T6" fmla="*/ 71 w 2352"/>
                  <a:gd name="T7" fmla="*/ 161 h 240"/>
                  <a:gd name="T8" fmla="*/ 116 w 2352"/>
                  <a:gd name="T9" fmla="*/ 172 h 240"/>
                  <a:gd name="T10" fmla="*/ 170 w 2352"/>
                  <a:gd name="T11" fmla="*/ 182 h 240"/>
                  <a:gd name="T12" fmla="*/ 234 w 2352"/>
                  <a:gd name="T13" fmla="*/ 192 h 240"/>
                  <a:gd name="T14" fmla="*/ 305 w 2352"/>
                  <a:gd name="T15" fmla="*/ 201 h 240"/>
                  <a:gd name="T16" fmla="*/ 385 w 2352"/>
                  <a:gd name="T17" fmla="*/ 209 h 240"/>
                  <a:gd name="T18" fmla="*/ 472 w 2352"/>
                  <a:gd name="T19" fmla="*/ 216 h 240"/>
                  <a:gd name="T20" fmla="*/ 566 w 2352"/>
                  <a:gd name="T21" fmla="*/ 223 h 240"/>
                  <a:gd name="T22" fmla="*/ 666 w 2352"/>
                  <a:gd name="T23" fmla="*/ 228 h 240"/>
                  <a:gd name="T24" fmla="*/ 772 w 2352"/>
                  <a:gd name="T25" fmla="*/ 233 h 240"/>
                  <a:gd name="T26" fmla="*/ 882 w 2352"/>
                  <a:gd name="T27" fmla="*/ 236 h 240"/>
                  <a:gd name="T28" fmla="*/ 997 w 2352"/>
                  <a:gd name="T29" fmla="*/ 239 h 240"/>
                  <a:gd name="T30" fmla="*/ 1176 w 2352"/>
                  <a:gd name="T31" fmla="*/ 240 h 240"/>
                  <a:gd name="T32" fmla="*/ 1355 w 2352"/>
                  <a:gd name="T33" fmla="*/ 239 h 240"/>
                  <a:gd name="T34" fmla="*/ 1470 w 2352"/>
                  <a:gd name="T35" fmla="*/ 236 h 240"/>
                  <a:gd name="T36" fmla="*/ 1581 w 2352"/>
                  <a:gd name="T37" fmla="*/ 233 h 240"/>
                  <a:gd name="T38" fmla="*/ 1686 w 2352"/>
                  <a:gd name="T39" fmla="*/ 228 h 240"/>
                  <a:gd name="T40" fmla="*/ 1786 w 2352"/>
                  <a:gd name="T41" fmla="*/ 223 h 240"/>
                  <a:gd name="T42" fmla="*/ 1880 w 2352"/>
                  <a:gd name="T43" fmla="*/ 216 h 240"/>
                  <a:gd name="T44" fmla="*/ 1967 w 2352"/>
                  <a:gd name="T45" fmla="*/ 209 h 240"/>
                  <a:gd name="T46" fmla="*/ 2047 w 2352"/>
                  <a:gd name="T47" fmla="*/ 201 h 240"/>
                  <a:gd name="T48" fmla="*/ 2119 w 2352"/>
                  <a:gd name="T49" fmla="*/ 192 h 240"/>
                  <a:gd name="T50" fmla="*/ 2182 w 2352"/>
                  <a:gd name="T51" fmla="*/ 182 h 240"/>
                  <a:gd name="T52" fmla="*/ 2236 w 2352"/>
                  <a:gd name="T53" fmla="*/ 172 h 240"/>
                  <a:gd name="T54" fmla="*/ 2281 w 2352"/>
                  <a:gd name="T55" fmla="*/ 161 h 240"/>
                  <a:gd name="T56" fmla="*/ 2315 w 2352"/>
                  <a:gd name="T57" fmla="*/ 150 h 240"/>
                  <a:gd name="T58" fmla="*/ 2339 w 2352"/>
                  <a:gd name="T59" fmla="*/ 138 h 240"/>
                  <a:gd name="T60" fmla="*/ 2351 w 2352"/>
                  <a:gd name="T61" fmla="*/ 126 h 240"/>
                  <a:gd name="T62" fmla="*/ 2351 w 2352"/>
                  <a:gd name="T63" fmla="*/ 114 h 240"/>
                  <a:gd name="T64" fmla="*/ 2339 w 2352"/>
                  <a:gd name="T65" fmla="*/ 102 h 240"/>
                  <a:gd name="T66" fmla="*/ 2315 w 2352"/>
                  <a:gd name="T67" fmla="*/ 90 h 240"/>
                  <a:gd name="T68" fmla="*/ 2281 w 2352"/>
                  <a:gd name="T69" fmla="*/ 79 h 240"/>
                  <a:gd name="T70" fmla="*/ 2236 w 2352"/>
                  <a:gd name="T71" fmla="*/ 68 h 240"/>
                  <a:gd name="T72" fmla="*/ 2182 w 2352"/>
                  <a:gd name="T73" fmla="*/ 58 h 240"/>
                  <a:gd name="T74" fmla="*/ 2119 w 2352"/>
                  <a:gd name="T75" fmla="*/ 48 h 240"/>
                  <a:gd name="T76" fmla="*/ 2047 w 2352"/>
                  <a:gd name="T77" fmla="*/ 40 h 240"/>
                  <a:gd name="T78" fmla="*/ 1967 w 2352"/>
                  <a:gd name="T79" fmla="*/ 31 h 240"/>
                  <a:gd name="T80" fmla="*/ 1880 w 2352"/>
                  <a:gd name="T81" fmla="*/ 24 h 240"/>
                  <a:gd name="T82" fmla="*/ 1786 w 2352"/>
                  <a:gd name="T83" fmla="*/ 18 h 240"/>
                  <a:gd name="T84" fmla="*/ 1686 w 2352"/>
                  <a:gd name="T85" fmla="*/ 12 h 240"/>
                  <a:gd name="T86" fmla="*/ 1581 w 2352"/>
                  <a:gd name="T87" fmla="*/ 7 h 240"/>
                  <a:gd name="T88" fmla="*/ 1470 w 2352"/>
                  <a:gd name="T89" fmla="*/ 4 h 240"/>
                  <a:gd name="T90" fmla="*/ 1355 w 2352"/>
                  <a:gd name="T91" fmla="*/ 1 h 240"/>
                  <a:gd name="T92" fmla="*/ 1176 w 2352"/>
                  <a:gd name="T93" fmla="*/ 0 h 240"/>
                  <a:gd name="T94" fmla="*/ 997 w 2352"/>
                  <a:gd name="T95" fmla="*/ 1 h 240"/>
                  <a:gd name="T96" fmla="*/ 882 w 2352"/>
                  <a:gd name="T97" fmla="*/ 4 h 240"/>
                  <a:gd name="T98" fmla="*/ 772 w 2352"/>
                  <a:gd name="T99" fmla="*/ 7 h 240"/>
                  <a:gd name="T100" fmla="*/ 666 w 2352"/>
                  <a:gd name="T101" fmla="*/ 12 h 240"/>
                  <a:gd name="T102" fmla="*/ 566 w 2352"/>
                  <a:gd name="T103" fmla="*/ 18 h 240"/>
                  <a:gd name="T104" fmla="*/ 472 w 2352"/>
                  <a:gd name="T105" fmla="*/ 24 h 240"/>
                  <a:gd name="T106" fmla="*/ 385 w 2352"/>
                  <a:gd name="T107" fmla="*/ 31 h 240"/>
                  <a:gd name="T108" fmla="*/ 305 w 2352"/>
                  <a:gd name="T109" fmla="*/ 40 h 240"/>
                  <a:gd name="T110" fmla="*/ 234 w 2352"/>
                  <a:gd name="T111" fmla="*/ 48 h 240"/>
                  <a:gd name="T112" fmla="*/ 170 w 2352"/>
                  <a:gd name="T113" fmla="*/ 58 h 240"/>
                  <a:gd name="T114" fmla="*/ 116 w 2352"/>
                  <a:gd name="T115" fmla="*/ 68 h 240"/>
                  <a:gd name="T116" fmla="*/ 71 w 2352"/>
                  <a:gd name="T117" fmla="*/ 79 h 240"/>
                  <a:gd name="T118" fmla="*/ 37 w 2352"/>
                  <a:gd name="T119" fmla="*/ 90 h 240"/>
                  <a:gd name="T120" fmla="*/ 14 w 2352"/>
                  <a:gd name="T121" fmla="*/ 102 h 240"/>
                  <a:gd name="T122" fmla="*/ 2 w 2352"/>
                  <a:gd name="T123" fmla="*/ 1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2" h="240">
                    <a:moveTo>
                      <a:pt x="0" y="120"/>
                    </a:moveTo>
                    <a:lnTo>
                      <a:pt x="2" y="126"/>
                    </a:lnTo>
                    <a:lnTo>
                      <a:pt x="6" y="132"/>
                    </a:lnTo>
                    <a:lnTo>
                      <a:pt x="14" y="138"/>
                    </a:lnTo>
                    <a:lnTo>
                      <a:pt x="24" y="144"/>
                    </a:lnTo>
                    <a:lnTo>
                      <a:pt x="37" y="150"/>
                    </a:lnTo>
                    <a:lnTo>
                      <a:pt x="53" y="156"/>
                    </a:lnTo>
                    <a:lnTo>
                      <a:pt x="71" y="161"/>
                    </a:lnTo>
                    <a:lnTo>
                      <a:pt x="92" y="167"/>
                    </a:lnTo>
                    <a:lnTo>
                      <a:pt x="116" y="172"/>
                    </a:lnTo>
                    <a:lnTo>
                      <a:pt x="142" y="177"/>
                    </a:lnTo>
                    <a:lnTo>
                      <a:pt x="170" y="182"/>
                    </a:lnTo>
                    <a:lnTo>
                      <a:pt x="201" y="187"/>
                    </a:lnTo>
                    <a:lnTo>
                      <a:pt x="234" y="192"/>
                    </a:lnTo>
                    <a:lnTo>
                      <a:pt x="268" y="196"/>
                    </a:lnTo>
                    <a:lnTo>
                      <a:pt x="305" y="201"/>
                    </a:lnTo>
                    <a:lnTo>
                      <a:pt x="344" y="205"/>
                    </a:lnTo>
                    <a:lnTo>
                      <a:pt x="385" y="209"/>
                    </a:lnTo>
                    <a:lnTo>
                      <a:pt x="428" y="213"/>
                    </a:lnTo>
                    <a:lnTo>
                      <a:pt x="472" y="216"/>
                    </a:lnTo>
                    <a:lnTo>
                      <a:pt x="518" y="220"/>
                    </a:lnTo>
                    <a:lnTo>
                      <a:pt x="566" y="223"/>
                    </a:lnTo>
                    <a:lnTo>
                      <a:pt x="615" y="226"/>
                    </a:lnTo>
                    <a:lnTo>
                      <a:pt x="666" y="228"/>
                    </a:lnTo>
                    <a:lnTo>
                      <a:pt x="718" y="231"/>
                    </a:lnTo>
                    <a:lnTo>
                      <a:pt x="772" y="233"/>
                    </a:lnTo>
                    <a:lnTo>
                      <a:pt x="826" y="235"/>
                    </a:lnTo>
                    <a:lnTo>
                      <a:pt x="882" y="236"/>
                    </a:lnTo>
                    <a:lnTo>
                      <a:pt x="939" y="238"/>
                    </a:lnTo>
                    <a:lnTo>
                      <a:pt x="997" y="239"/>
                    </a:lnTo>
                    <a:lnTo>
                      <a:pt x="1056" y="239"/>
                    </a:lnTo>
                    <a:lnTo>
                      <a:pt x="1176" y="240"/>
                    </a:lnTo>
                    <a:lnTo>
                      <a:pt x="1296" y="239"/>
                    </a:lnTo>
                    <a:lnTo>
                      <a:pt x="1355" y="239"/>
                    </a:lnTo>
                    <a:lnTo>
                      <a:pt x="1413" y="238"/>
                    </a:lnTo>
                    <a:lnTo>
                      <a:pt x="1470" y="236"/>
                    </a:lnTo>
                    <a:lnTo>
                      <a:pt x="1526" y="235"/>
                    </a:lnTo>
                    <a:lnTo>
                      <a:pt x="1581" y="233"/>
                    </a:lnTo>
                    <a:lnTo>
                      <a:pt x="1634" y="231"/>
                    </a:lnTo>
                    <a:lnTo>
                      <a:pt x="1686" y="228"/>
                    </a:lnTo>
                    <a:lnTo>
                      <a:pt x="1737" y="226"/>
                    </a:lnTo>
                    <a:lnTo>
                      <a:pt x="1786" y="223"/>
                    </a:lnTo>
                    <a:lnTo>
                      <a:pt x="1834" y="220"/>
                    </a:lnTo>
                    <a:lnTo>
                      <a:pt x="1880" y="216"/>
                    </a:lnTo>
                    <a:lnTo>
                      <a:pt x="1924" y="213"/>
                    </a:lnTo>
                    <a:lnTo>
                      <a:pt x="1967" y="209"/>
                    </a:lnTo>
                    <a:lnTo>
                      <a:pt x="2008" y="205"/>
                    </a:lnTo>
                    <a:lnTo>
                      <a:pt x="2047" y="201"/>
                    </a:lnTo>
                    <a:lnTo>
                      <a:pt x="2084" y="196"/>
                    </a:lnTo>
                    <a:lnTo>
                      <a:pt x="2119" y="192"/>
                    </a:lnTo>
                    <a:lnTo>
                      <a:pt x="2151" y="187"/>
                    </a:lnTo>
                    <a:lnTo>
                      <a:pt x="2182" y="182"/>
                    </a:lnTo>
                    <a:lnTo>
                      <a:pt x="2210" y="177"/>
                    </a:lnTo>
                    <a:lnTo>
                      <a:pt x="2236" y="172"/>
                    </a:lnTo>
                    <a:lnTo>
                      <a:pt x="2260" y="167"/>
                    </a:lnTo>
                    <a:lnTo>
                      <a:pt x="2281" y="161"/>
                    </a:lnTo>
                    <a:lnTo>
                      <a:pt x="2299" y="156"/>
                    </a:lnTo>
                    <a:lnTo>
                      <a:pt x="2315" y="150"/>
                    </a:lnTo>
                    <a:lnTo>
                      <a:pt x="2328" y="144"/>
                    </a:lnTo>
                    <a:lnTo>
                      <a:pt x="2339" y="138"/>
                    </a:lnTo>
                    <a:lnTo>
                      <a:pt x="2346" y="132"/>
                    </a:lnTo>
                    <a:lnTo>
                      <a:pt x="2351" y="126"/>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0899" name="Freeform 7187"/>
              <p:cNvSpPr>
                <a:spLocks/>
              </p:cNvSpPr>
              <p:nvPr/>
            </p:nvSpPr>
            <p:spPr bwMode="auto">
              <a:xfrm>
                <a:off x="3219" y="1731"/>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0900" name="Freeform 7188"/>
              <p:cNvSpPr>
                <a:spLocks/>
              </p:cNvSpPr>
              <p:nvPr/>
            </p:nvSpPr>
            <p:spPr bwMode="auto">
              <a:xfrm>
                <a:off x="3219" y="1851"/>
                <a:ext cx="2352" cy="120"/>
              </a:xfrm>
              <a:custGeom>
                <a:avLst/>
                <a:gdLst>
                  <a:gd name="T0" fmla="*/ 0 w 2352"/>
                  <a:gd name="T1" fmla="*/ 0 h 120"/>
                  <a:gd name="T2" fmla="*/ 2 w 2352"/>
                  <a:gd name="T3" fmla="*/ 6 h 120"/>
                  <a:gd name="T4" fmla="*/ 6 w 2352"/>
                  <a:gd name="T5" fmla="*/ 12 h 120"/>
                  <a:gd name="T6" fmla="*/ 14 w 2352"/>
                  <a:gd name="T7" fmla="*/ 18 h 120"/>
                  <a:gd name="T8" fmla="*/ 24 w 2352"/>
                  <a:gd name="T9" fmla="*/ 24 h 120"/>
                  <a:gd name="T10" fmla="*/ 37 w 2352"/>
                  <a:gd name="T11" fmla="*/ 30 h 120"/>
                  <a:gd name="T12" fmla="*/ 53 w 2352"/>
                  <a:gd name="T13" fmla="*/ 36 h 120"/>
                  <a:gd name="T14" fmla="*/ 71 w 2352"/>
                  <a:gd name="T15" fmla="*/ 41 h 120"/>
                  <a:gd name="T16" fmla="*/ 92 w 2352"/>
                  <a:gd name="T17" fmla="*/ 47 h 120"/>
                  <a:gd name="T18" fmla="*/ 116 w 2352"/>
                  <a:gd name="T19" fmla="*/ 52 h 120"/>
                  <a:gd name="T20" fmla="*/ 142 w 2352"/>
                  <a:gd name="T21" fmla="*/ 57 h 120"/>
                  <a:gd name="T22" fmla="*/ 170 w 2352"/>
                  <a:gd name="T23" fmla="*/ 62 h 120"/>
                  <a:gd name="T24" fmla="*/ 201 w 2352"/>
                  <a:gd name="T25" fmla="*/ 67 h 120"/>
                  <a:gd name="T26" fmla="*/ 234 w 2352"/>
                  <a:gd name="T27" fmla="*/ 72 h 120"/>
                  <a:gd name="T28" fmla="*/ 268 w 2352"/>
                  <a:gd name="T29" fmla="*/ 76 h 120"/>
                  <a:gd name="T30" fmla="*/ 305 w 2352"/>
                  <a:gd name="T31" fmla="*/ 81 h 120"/>
                  <a:gd name="T32" fmla="*/ 344 w 2352"/>
                  <a:gd name="T33" fmla="*/ 85 h 120"/>
                  <a:gd name="T34" fmla="*/ 385 w 2352"/>
                  <a:gd name="T35" fmla="*/ 89 h 120"/>
                  <a:gd name="T36" fmla="*/ 428 w 2352"/>
                  <a:gd name="T37" fmla="*/ 93 h 120"/>
                  <a:gd name="T38" fmla="*/ 472 w 2352"/>
                  <a:gd name="T39" fmla="*/ 96 h 120"/>
                  <a:gd name="T40" fmla="*/ 518 w 2352"/>
                  <a:gd name="T41" fmla="*/ 100 h 120"/>
                  <a:gd name="T42" fmla="*/ 566 w 2352"/>
                  <a:gd name="T43" fmla="*/ 103 h 120"/>
                  <a:gd name="T44" fmla="*/ 615 w 2352"/>
                  <a:gd name="T45" fmla="*/ 106 h 120"/>
                  <a:gd name="T46" fmla="*/ 666 w 2352"/>
                  <a:gd name="T47" fmla="*/ 108 h 120"/>
                  <a:gd name="T48" fmla="*/ 718 w 2352"/>
                  <a:gd name="T49" fmla="*/ 111 h 120"/>
                  <a:gd name="T50" fmla="*/ 772 w 2352"/>
                  <a:gd name="T51" fmla="*/ 113 h 120"/>
                  <a:gd name="T52" fmla="*/ 826 w 2352"/>
                  <a:gd name="T53" fmla="*/ 115 h 120"/>
                  <a:gd name="T54" fmla="*/ 882 w 2352"/>
                  <a:gd name="T55" fmla="*/ 116 h 120"/>
                  <a:gd name="T56" fmla="*/ 939 w 2352"/>
                  <a:gd name="T57" fmla="*/ 118 h 120"/>
                  <a:gd name="T58" fmla="*/ 997 w 2352"/>
                  <a:gd name="T59" fmla="*/ 119 h 120"/>
                  <a:gd name="T60" fmla="*/ 1056 w 2352"/>
                  <a:gd name="T61" fmla="*/ 119 h 120"/>
                  <a:gd name="T62" fmla="*/ 1176 w 2352"/>
                  <a:gd name="T63" fmla="*/ 120 h 120"/>
                  <a:gd name="T64" fmla="*/ 1296 w 2352"/>
                  <a:gd name="T65" fmla="*/ 119 h 120"/>
                  <a:gd name="T66" fmla="*/ 1355 w 2352"/>
                  <a:gd name="T67" fmla="*/ 119 h 120"/>
                  <a:gd name="T68" fmla="*/ 1413 w 2352"/>
                  <a:gd name="T69" fmla="*/ 118 h 120"/>
                  <a:gd name="T70" fmla="*/ 1470 w 2352"/>
                  <a:gd name="T71" fmla="*/ 116 h 120"/>
                  <a:gd name="T72" fmla="*/ 1526 w 2352"/>
                  <a:gd name="T73" fmla="*/ 115 h 120"/>
                  <a:gd name="T74" fmla="*/ 1581 w 2352"/>
                  <a:gd name="T75" fmla="*/ 113 h 120"/>
                  <a:gd name="T76" fmla="*/ 1634 w 2352"/>
                  <a:gd name="T77" fmla="*/ 111 h 120"/>
                  <a:gd name="T78" fmla="*/ 1686 w 2352"/>
                  <a:gd name="T79" fmla="*/ 108 h 120"/>
                  <a:gd name="T80" fmla="*/ 1737 w 2352"/>
                  <a:gd name="T81" fmla="*/ 106 h 120"/>
                  <a:gd name="T82" fmla="*/ 1786 w 2352"/>
                  <a:gd name="T83" fmla="*/ 103 h 120"/>
                  <a:gd name="T84" fmla="*/ 1834 w 2352"/>
                  <a:gd name="T85" fmla="*/ 100 h 120"/>
                  <a:gd name="T86" fmla="*/ 1880 w 2352"/>
                  <a:gd name="T87" fmla="*/ 96 h 120"/>
                  <a:gd name="T88" fmla="*/ 1924 w 2352"/>
                  <a:gd name="T89" fmla="*/ 93 h 120"/>
                  <a:gd name="T90" fmla="*/ 1967 w 2352"/>
                  <a:gd name="T91" fmla="*/ 89 h 120"/>
                  <a:gd name="T92" fmla="*/ 2008 w 2352"/>
                  <a:gd name="T93" fmla="*/ 85 h 120"/>
                  <a:gd name="T94" fmla="*/ 2047 w 2352"/>
                  <a:gd name="T95" fmla="*/ 81 h 120"/>
                  <a:gd name="T96" fmla="*/ 2084 w 2352"/>
                  <a:gd name="T97" fmla="*/ 76 h 120"/>
                  <a:gd name="T98" fmla="*/ 2119 w 2352"/>
                  <a:gd name="T99" fmla="*/ 72 h 120"/>
                  <a:gd name="T100" fmla="*/ 2151 w 2352"/>
                  <a:gd name="T101" fmla="*/ 67 h 120"/>
                  <a:gd name="T102" fmla="*/ 2182 w 2352"/>
                  <a:gd name="T103" fmla="*/ 62 h 120"/>
                  <a:gd name="T104" fmla="*/ 2210 w 2352"/>
                  <a:gd name="T105" fmla="*/ 57 h 120"/>
                  <a:gd name="T106" fmla="*/ 2236 w 2352"/>
                  <a:gd name="T107" fmla="*/ 52 h 120"/>
                  <a:gd name="T108" fmla="*/ 2260 w 2352"/>
                  <a:gd name="T109" fmla="*/ 47 h 120"/>
                  <a:gd name="T110" fmla="*/ 2281 w 2352"/>
                  <a:gd name="T111" fmla="*/ 41 h 120"/>
                  <a:gd name="T112" fmla="*/ 2299 w 2352"/>
                  <a:gd name="T113" fmla="*/ 36 h 120"/>
                  <a:gd name="T114" fmla="*/ 2315 w 2352"/>
                  <a:gd name="T115" fmla="*/ 30 h 120"/>
                  <a:gd name="T116" fmla="*/ 2328 w 2352"/>
                  <a:gd name="T117" fmla="*/ 24 h 120"/>
                  <a:gd name="T118" fmla="*/ 2339 w 2352"/>
                  <a:gd name="T119" fmla="*/ 18 h 120"/>
                  <a:gd name="T120" fmla="*/ 2346 w 2352"/>
                  <a:gd name="T121" fmla="*/ 12 h 120"/>
                  <a:gd name="T122" fmla="*/ 2351 w 2352"/>
                  <a:gd name="T123" fmla="*/ 6 h 120"/>
                  <a:gd name="T124" fmla="*/ 2352 w 2352"/>
                  <a:gd name="T1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120">
                    <a:moveTo>
                      <a:pt x="0" y="0"/>
                    </a:moveTo>
                    <a:lnTo>
                      <a:pt x="2" y="6"/>
                    </a:lnTo>
                    <a:lnTo>
                      <a:pt x="6" y="12"/>
                    </a:lnTo>
                    <a:lnTo>
                      <a:pt x="14" y="18"/>
                    </a:lnTo>
                    <a:lnTo>
                      <a:pt x="24" y="24"/>
                    </a:lnTo>
                    <a:lnTo>
                      <a:pt x="37" y="30"/>
                    </a:lnTo>
                    <a:lnTo>
                      <a:pt x="53" y="36"/>
                    </a:lnTo>
                    <a:lnTo>
                      <a:pt x="71" y="41"/>
                    </a:lnTo>
                    <a:lnTo>
                      <a:pt x="92" y="47"/>
                    </a:lnTo>
                    <a:lnTo>
                      <a:pt x="116" y="52"/>
                    </a:lnTo>
                    <a:lnTo>
                      <a:pt x="142" y="57"/>
                    </a:lnTo>
                    <a:lnTo>
                      <a:pt x="170" y="62"/>
                    </a:lnTo>
                    <a:lnTo>
                      <a:pt x="201" y="67"/>
                    </a:lnTo>
                    <a:lnTo>
                      <a:pt x="234" y="72"/>
                    </a:lnTo>
                    <a:lnTo>
                      <a:pt x="268" y="76"/>
                    </a:lnTo>
                    <a:lnTo>
                      <a:pt x="305" y="81"/>
                    </a:lnTo>
                    <a:lnTo>
                      <a:pt x="344" y="85"/>
                    </a:lnTo>
                    <a:lnTo>
                      <a:pt x="385" y="89"/>
                    </a:lnTo>
                    <a:lnTo>
                      <a:pt x="428" y="93"/>
                    </a:lnTo>
                    <a:lnTo>
                      <a:pt x="472" y="96"/>
                    </a:lnTo>
                    <a:lnTo>
                      <a:pt x="518" y="100"/>
                    </a:lnTo>
                    <a:lnTo>
                      <a:pt x="566" y="103"/>
                    </a:lnTo>
                    <a:lnTo>
                      <a:pt x="615" y="106"/>
                    </a:lnTo>
                    <a:lnTo>
                      <a:pt x="666" y="108"/>
                    </a:lnTo>
                    <a:lnTo>
                      <a:pt x="718" y="111"/>
                    </a:lnTo>
                    <a:lnTo>
                      <a:pt x="772" y="113"/>
                    </a:lnTo>
                    <a:lnTo>
                      <a:pt x="826" y="115"/>
                    </a:lnTo>
                    <a:lnTo>
                      <a:pt x="882" y="116"/>
                    </a:lnTo>
                    <a:lnTo>
                      <a:pt x="939" y="118"/>
                    </a:lnTo>
                    <a:lnTo>
                      <a:pt x="997" y="119"/>
                    </a:lnTo>
                    <a:lnTo>
                      <a:pt x="1056" y="119"/>
                    </a:lnTo>
                    <a:lnTo>
                      <a:pt x="1176" y="120"/>
                    </a:lnTo>
                    <a:lnTo>
                      <a:pt x="1296" y="119"/>
                    </a:lnTo>
                    <a:lnTo>
                      <a:pt x="1355" y="119"/>
                    </a:lnTo>
                    <a:lnTo>
                      <a:pt x="1413" y="118"/>
                    </a:lnTo>
                    <a:lnTo>
                      <a:pt x="1470" y="116"/>
                    </a:lnTo>
                    <a:lnTo>
                      <a:pt x="1526" y="115"/>
                    </a:lnTo>
                    <a:lnTo>
                      <a:pt x="1581" y="113"/>
                    </a:lnTo>
                    <a:lnTo>
                      <a:pt x="1634" y="111"/>
                    </a:lnTo>
                    <a:lnTo>
                      <a:pt x="1686" y="108"/>
                    </a:lnTo>
                    <a:lnTo>
                      <a:pt x="1737" y="106"/>
                    </a:lnTo>
                    <a:lnTo>
                      <a:pt x="1786" y="103"/>
                    </a:lnTo>
                    <a:lnTo>
                      <a:pt x="1834" y="100"/>
                    </a:lnTo>
                    <a:lnTo>
                      <a:pt x="1880" y="96"/>
                    </a:lnTo>
                    <a:lnTo>
                      <a:pt x="1924" y="93"/>
                    </a:lnTo>
                    <a:lnTo>
                      <a:pt x="1967" y="89"/>
                    </a:lnTo>
                    <a:lnTo>
                      <a:pt x="2008" y="85"/>
                    </a:lnTo>
                    <a:lnTo>
                      <a:pt x="2047" y="81"/>
                    </a:lnTo>
                    <a:lnTo>
                      <a:pt x="2084" y="76"/>
                    </a:lnTo>
                    <a:lnTo>
                      <a:pt x="2119" y="72"/>
                    </a:lnTo>
                    <a:lnTo>
                      <a:pt x="2151" y="67"/>
                    </a:lnTo>
                    <a:lnTo>
                      <a:pt x="2182" y="62"/>
                    </a:lnTo>
                    <a:lnTo>
                      <a:pt x="2210" y="57"/>
                    </a:lnTo>
                    <a:lnTo>
                      <a:pt x="2236" y="52"/>
                    </a:lnTo>
                    <a:lnTo>
                      <a:pt x="2260" y="47"/>
                    </a:lnTo>
                    <a:lnTo>
                      <a:pt x="2281" y="41"/>
                    </a:lnTo>
                    <a:lnTo>
                      <a:pt x="2299" y="36"/>
                    </a:lnTo>
                    <a:lnTo>
                      <a:pt x="2315" y="30"/>
                    </a:lnTo>
                    <a:lnTo>
                      <a:pt x="2328" y="24"/>
                    </a:lnTo>
                    <a:lnTo>
                      <a:pt x="2339" y="18"/>
                    </a:lnTo>
                    <a:lnTo>
                      <a:pt x="2346" y="12"/>
                    </a:lnTo>
                    <a:lnTo>
                      <a:pt x="2351" y="6"/>
                    </a:lnTo>
                    <a:lnTo>
                      <a:pt x="2352"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90902" name="Rectangle 7190"/>
            <p:cNvSpPr>
              <a:spLocks noChangeArrowheads="1"/>
            </p:cNvSpPr>
            <p:nvPr/>
          </p:nvSpPr>
          <p:spPr bwMode="auto">
            <a:xfrm>
              <a:off x="3267" y="2054"/>
              <a:ext cx="2321"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90903" name="Rectangle 7191"/>
            <p:cNvSpPr>
              <a:spLocks noChangeArrowheads="1"/>
            </p:cNvSpPr>
            <p:nvPr/>
          </p:nvSpPr>
          <p:spPr bwMode="auto">
            <a:xfrm>
              <a:off x="3327" y="2085"/>
              <a:ext cx="5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latin typeface="Courier New" charset="0"/>
                </a:rPr>
                <a:t>NAME      </a:t>
              </a:r>
              <a:endParaRPr lang="en-US"/>
            </a:p>
          </p:txBody>
        </p:sp>
        <p:sp>
          <p:nvSpPr>
            <p:cNvPr id="890904" name="Rectangle 7192"/>
            <p:cNvSpPr>
              <a:spLocks noChangeArrowheads="1"/>
            </p:cNvSpPr>
            <p:nvPr/>
          </p:nvSpPr>
          <p:spPr bwMode="auto">
            <a:xfrm>
              <a:off x="4371" y="2086"/>
              <a:ext cx="116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latin typeface="Courier New" charset="0"/>
                </a:rPr>
                <a:t>TITLE   ORGANIZATION</a:t>
              </a:r>
              <a:endParaRPr lang="en-US"/>
            </a:p>
          </p:txBody>
        </p:sp>
        <p:sp>
          <p:nvSpPr>
            <p:cNvPr id="890905" name="Line 7193"/>
            <p:cNvSpPr>
              <a:spLocks noChangeShapeType="1"/>
            </p:cNvSpPr>
            <p:nvPr/>
          </p:nvSpPr>
          <p:spPr bwMode="auto">
            <a:xfrm>
              <a:off x="3326" y="2182"/>
              <a:ext cx="2202"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06" name="Rectangle 7194"/>
            <p:cNvSpPr>
              <a:spLocks noChangeArrowheads="1"/>
            </p:cNvSpPr>
            <p:nvPr/>
          </p:nvSpPr>
          <p:spPr bwMode="auto">
            <a:xfrm>
              <a:off x="3325" y="2177"/>
              <a:ext cx="220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90907" name="Rectangle 7195"/>
            <p:cNvSpPr>
              <a:spLocks noChangeArrowheads="1"/>
            </p:cNvSpPr>
            <p:nvPr/>
          </p:nvSpPr>
          <p:spPr bwMode="auto">
            <a:xfrm>
              <a:off x="3326" y="2200"/>
              <a:ext cx="5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D20000"/>
                  </a:solidFill>
                  <a:latin typeface="Courier New" charset="0"/>
                </a:rPr>
                <a:t>Bill Gates</a:t>
              </a:r>
              <a:endParaRPr lang="en-US"/>
            </a:p>
          </p:txBody>
        </p:sp>
        <p:sp>
          <p:nvSpPr>
            <p:cNvPr id="890908" name="Rectangle 7196"/>
            <p:cNvSpPr>
              <a:spLocks noChangeArrowheads="1"/>
            </p:cNvSpPr>
            <p:nvPr/>
          </p:nvSpPr>
          <p:spPr bwMode="auto">
            <a:xfrm>
              <a:off x="4370" y="2201"/>
              <a:ext cx="1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D6BFF"/>
                  </a:solidFill>
                  <a:latin typeface="Courier New" charset="0"/>
                </a:rPr>
                <a:t>CEO</a:t>
              </a:r>
              <a:endParaRPr lang="en-US"/>
            </a:p>
          </p:txBody>
        </p:sp>
        <p:sp>
          <p:nvSpPr>
            <p:cNvPr id="890909" name="Rectangle 7197"/>
            <p:cNvSpPr>
              <a:spLocks noChangeArrowheads="1"/>
            </p:cNvSpPr>
            <p:nvPr/>
          </p:nvSpPr>
          <p:spPr bwMode="auto">
            <a:xfrm>
              <a:off x="4892" y="2201"/>
              <a:ext cx="5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AAE3A"/>
                  </a:solidFill>
                  <a:latin typeface="Courier New" charset="0"/>
                </a:rPr>
                <a:t>Microsoft</a:t>
              </a:r>
              <a:endParaRPr lang="en-US"/>
            </a:p>
          </p:txBody>
        </p:sp>
        <p:sp>
          <p:nvSpPr>
            <p:cNvPr id="890910" name="Rectangle 7198"/>
            <p:cNvSpPr>
              <a:spLocks noChangeArrowheads="1"/>
            </p:cNvSpPr>
            <p:nvPr/>
          </p:nvSpPr>
          <p:spPr bwMode="auto">
            <a:xfrm>
              <a:off x="3327" y="2315"/>
              <a:ext cx="29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D20000"/>
                  </a:solidFill>
                  <a:latin typeface="Courier New" charset="0"/>
                </a:rPr>
                <a:t>Bill </a:t>
              </a:r>
              <a:endParaRPr lang="en-US"/>
            </a:p>
          </p:txBody>
        </p:sp>
        <p:sp>
          <p:nvSpPr>
            <p:cNvPr id="890911" name="Rectangle 7199"/>
            <p:cNvSpPr>
              <a:spLocks noChangeArrowheads="1"/>
            </p:cNvSpPr>
            <p:nvPr/>
          </p:nvSpPr>
          <p:spPr bwMode="auto">
            <a:xfrm>
              <a:off x="3615" y="2316"/>
              <a:ext cx="3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D20000"/>
                  </a:solidFill>
                  <a:latin typeface="Courier New" charset="0"/>
                </a:rPr>
                <a:t>Veghte</a:t>
              </a:r>
              <a:endParaRPr lang="en-US"/>
            </a:p>
          </p:txBody>
        </p:sp>
        <p:sp>
          <p:nvSpPr>
            <p:cNvPr id="890912" name="Rectangle 7200"/>
            <p:cNvSpPr>
              <a:spLocks noChangeArrowheads="1"/>
            </p:cNvSpPr>
            <p:nvPr/>
          </p:nvSpPr>
          <p:spPr bwMode="auto">
            <a:xfrm>
              <a:off x="4371" y="2316"/>
              <a:ext cx="1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D6BFF"/>
                  </a:solidFill>
                  <a:latin typeface="Courier New" charset="0"/>
                </a:rPr>
                <a:t>VP</a:t>
              </a:r>
              <a:endParaRPr lang="en-US"/>
            </a:p>
          </p:txBody>
        </p:sp>
        <p:sp>
          <p:nvSpPr>
            <p:cNvPr id="890913" name="Rectangle 7201"/>
            <p:cNvSpPr>
              <a:spLocks noChangeArrowheads="1"/>
            </p:cNvSpPr>
            <p:nvPr/>
          </p:nvSpPr>
          <p:spPr bwMode="auto">
            <a:xfrm>
              <a:off x="4892" y="2316"/>
              <a:ext cx="5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AAE3A"/>
                  </a:solidFill>
                  <a:latin typeface="Courier New" charset="0"/>
                </a:rPr>
                <a:t>Microsoft</a:t>
              </a:r>
              <a:endParaRPr lang="en-US"/>
            </a:p>
          </p:txBody>
        </p:sp>
        <p:sp>
          <p:nvSpPr>
            <p:cNvPr id="890914" name="Rectangle 7202"/>
            <p:cNvSpPr>
              <a:spLocks noChangeArrowheads="1"/>
            </p:cNvSpPr>
            <p:nvPr/>
          </p:nvSpPr>
          <p:spPr bwMode="auto">
            <a:xfrm>
              <a:off x="3327" y="2431"/>
              <a:ext cx="4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D20000"/>
                  </a:solidFill>
                  <a:latin typeface="Courier New" charset="0"/>
                </a:rPr>
                <a:t>Richard </a:t>
              </a:r>
              <a:endParaRPr lang="en-US"/>
            </a:p>
          </p:txBody>
        </p:sp>
        <p:sp>
          <p:nvSpPr>
            <p:cNvPr id="890915" name="Rectangle 7203"/>
            <p:cNvSpPr>
              <a:spLocks noChangeArrowheads="1"/>
            </p:cNvSpPr>
            <p:nvPr/>
          </p:nvSpPr>
          <p:spPr bwMode="auto">
            <a:xfrm>
              <a:off x="3789" y="2431"/>
              <a:ext cx="4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D20000"/>
                  </a:solidFill>
                  <a:latin typeface="Courier New" charset="0"/>
                </a:rPr>
                <a:t>Stallman</a:t>
              </a:r>
              <a:endParaRPr lang="en-US"/>
            </a:p>
          </p:txBody>
        </p:sp>
        <p:sp>
          <p:nvSpPr>
            <p:cNvPr id="890916" name="Rectangle 7204"/>
            <p:cNvSpPr>
              <a:spLocks noChangeArrowheads="1"/>
            </p:cNvSpPr>
            <p:nvPr/>
          </p:nvSpPr>
          <p:spPr bwMode="auto">
            <a:xfrm>
              <a:off x="4371" y="2431"/>
              <a:ext cx="40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D6BFF"/>
                  </a:solidFill>
                  <a:latin typeface="Courier New" charset="0"/>
                </a:rPr>
                <a:t>founder</a:t>
              </a:r>
              <a:endParaRPr lang="en-US"/>
            </a:p>
          </p:txBody>
        </p:sp>
        <p:sp>
          <p:nvSpPr>
            <p:cNvPr id="890917" name="Rectangle 7205"/>
            <p:cNvSpPr>
              <a:spLocks noChangeArrowheads="1"/>
            </p:cNvSpPr>
            <p:nvPr/>
          </p:nvSpPr>
          <p:spPr bwMode="auto">
            <a:xfrm>
              <a:off x="4893" y="2430"/>
              <a:ext cx="63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3AAE3A"/>
                  </a:solidFill>
                  <a:latin typeface="Courier New" charset="0"/>
                </a:rPr>
                <a:t>Free Soft..</a:t>
              </a:r>
              <a:endParaRPr lang="en-US"/>
            </a:p>
          </p:txBody>
        </p:sp>
      </p:grpSp>
      <p:sp>
        <p:nvSpPr>
          <p:cNvPr id="890919" name="Text Box 7207"/>
          <p:cNvSpPr txBox="1">
            <a:spLocks noChangeArrowheads="1"/>
          </p:cNvSpPr>
          <p:nvPr/>
        </p:nvSpPr>
        <p:spPr bwMode="auto">
          <a:xfrm>
            <a:off x="3808413" y="2681288"/>
            <a:ext cx="273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
        <p:nvSpPr>
          <p:cNvPr id="890920" name="Text Box 7208"/>
          <p:cNvSpPr txBox="1">
            <a:spLocks noChangeArrowheads="1"/>
          </p:cNvSpPr>
          <p:nvPr/>
        </p:nvSpPr>
        <p:spPr bwMode="auto">
          <a:xfrm>
            <a:off x="3808413" y="4575175"/>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
        <p:nvSpPr>
          <p:cNvPr id="890921" name="Text Box 7209"/>
          <p:cNvSpPr txBox="1">
            <a:spLocks noChangeArrowheads="1"/>
          </p:cNvSpPr>
          <p:nvPr/>
        </p:nvSpPr>
        <p:spPr bwMode="auto">
          <a:xfrm>
            <a:off x="3808413" y="3505200"/>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
        <p:nvSpPr>
          <p:cNvPr id="890922" name="Text Box 7210"/>
          <p:cNvSpPr txBox="1">
            <a:spLocks noChangeArrowheads="1"/>
          </p:cNvSpPr>
          <p:nvPr/>
        </p:nvSpPr>
        <p:spPr bwMode="auto">
          <a:xfrm>
            <a:off x="3808413" y="4038600"/>
            <a:ext cx="27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Tree>
    <p:extLst>
      <p:ext uri="{BB962C8B-B14F-4D97-AF65-F5344CB8AC3E}">
        <p14:creationId xmlns:p14="http://schemas.microsoft.com/office/powerpoint/2010/main" val="241519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Arial" charset="0"/>
              </a:rPr>
              <a:t>IE in Context</a:t>
            </a:r>
          </a:p>
        </p:txBody>
      </p:sp>
      <p:sp>
        <p:nvSpPr>
          <p:cNvPr id="31747" name="AutoShape 3"/>
          <p:cNvSpPr>
            <a:spLocks noChangeArrowheads="1"/>
          </p:cNvSpPr>
          <p:nvPr/>
        </p:nvSpPr>
        <p:spPr bwMode="auto">
          <a:xfrm>
            <a:off x="762000" y="28956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48" name="AutoShape 4"/>
          <p:cNvSpPr>
            <a:spLocks noChangeArrowheads="1"/>
          </p:cNvSpPr>
          <p:nvPr/>
        </p:nvSpPr>
        <p:spPr bwMode="auto">
          <a:xfrm>
            <a:off x="838200" y="34290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49" name="AutoShape 5"/>
          <p:cNvSpPr>
            <a:spLocks noChangeArrowheads="1"/>
          </p:cNvSpPr>
          <p:nvPr/>
        </p:nvSpPr>
        <p:spPr bwMode="auto">
          <a:xfrm>
            <a:off x="1295400" y="30480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0" name="AutoShape 6"/>
          <p:cNvSpPr>
            <a:spLocks noChangeArrowheads="1"/>
          </p:cNvSpPr>
          <p:nvPr/>
        </p:nvSpPr>
        <p:spPr bwMode="auto">
          <a:xfrm>
            <a:off x="1295400" y="35814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1" name="AutoShape 7"/>
          <p:cNvSpPr>
            <a:spLocks noChangeArrowheads="1"/>
          </p:cNvSpPr>
          <p:nvPr/>
        </p:nvSpPr>
        <p:spPr bwMode="auto">
          <a:xfrm>
            <a:off x="381000" y="35052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2" name="AutoShape 8"/>
          <p:cNvSpPr>
            <a:spLocks noChangeArrowheads="1"/>
          </p:cNvSpPr>
          <p:nvPr/>
        </p:nvSpPr>
        <p:spPr bwMode="auto">
          <a:xfrm>
            <a:off x="533400" y="39624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3" name="AutoShape 9"/>
          <p:cNvSpPr>
            <a:spLocks noChangeArrowheads="1"/>
          </p:cNvSpPr>
          <p:nvPr/>
        </p:nvSpPr>
        <p:spPr bwMode="auto">
          <a:xfrm>
            <a:off x="990600" y="40386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4" name="AutoShape 10"/>
          <p:cNvSpPr>
            <a:spLocks noChangeArrowheads="1"/>
          </p:cNvSpPr>
          <p:nvPr/>
        </p:nvSpPr>
        <p:spPr bwMode="auto">
          <a:xfrm>
            <a:off x="304800" y="28194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sp>
        <p:nvSpPr>
          <p:cNvPr id="31755" name="AutoShape 11"/>
          <p:cNvSpPr>
            <a:spLocks noChangeArrowheads="1"/>
          </p:cNvSpPr>
          <p:nvPr/>
        </p:nvSpPr>
        <p:spPr bwMode="auto">
          <a:xfrm>
            <a:off x="914400" y="2362200"/>
            <a:ext cx="304800" cy="381000"/>
          </a:xfrm>
          <a:prstGeom prst="foldedCorner">
            <a:avLst>
              <a:gd name="adj" fmla="val 26560"/>
            </a:avLst>
          </a:prstGeom>
          <a:solidFill>
            <a:schemeClr val="bg1"/>
          </a:solidFill>
          <a:ln w="9525">
            <a:solidFill>
              <a:schemeClr val="tx1"/>
            </a:solidFill>
            <a:round/>
            <a:headEnd/>
            <a:tailEnd/>
          </a:ln>
        </p:spPr>
        <p:txBody>
          <a:bodyPr wrap="none" anchor="ctr"/>
          <a:lstStyle/>
          <a:p>
            <a:endParaRPr lang="en-US"/>
          </a:p>
        </p:txBody>
      </p:sp>
      <p:pic>
        <p:nvPicPr>
          <p:cNvPr id="3175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988" y="2971800"/>
            <a:ext cx="134461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Oval 14"/>
          <p:cNvSpPr>
            <a:spLocks noChangeArrowheads="1"/>
          </p:cNvSpPr>
          <p:nvPr/>
        </p:nvSpPr>
        <p:spPr bwMode="auto">
          <a:xfrm>
            <a:off x="7467600" y="28194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1758" name="Oval 15"/>
          <p:cNvSpPr>
            <a:spLocks noChangeArrowheads="1"/>
          </p:cNvSpPr>
          <p:nvPr/>
        </p:nvSpPr>
        <p:spPr bwMode="auto">
          <a:xfrm>
            <a:off x="7239000" y="3048000"/>
            <a:ext cx="152400" cy="1524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31759" name="Oval 16"/>
          <p:cNvSpPr>
            <a:spLocks noChangeArrowheads="1"/>
          </p:cNvSpPr>
          <p:nvPr/>
        </p:nvSpPr>
        <p:spPr bwMode="auto">
          <a:xfrm>
            <a:off x="7696200" y="3048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760" name="Oval 17"/>
          <p:cNvSpPr>
            <a:spLocks noChangeArrowheads="1"/>
          </p:cNvSpPr>
          <p:nvPr/>
        </p:nvSpPr>
        <p:spPr bwMode="auto">
          <a:xfrm>
            <a:off x="7467600" y="37338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1761" name="Oval 18"/>
          <p:cNvSpPr>
            <a:spLocks noChangeArrowheads="1"/>
          </p:cNvSpPr>
          <p:nvPr/>
        </p:nvSpPr>
        <p:spPr bwMode="auto">
          <a:xfrm>
            <a:off x="7239000" y="3962400"/>
            <a:ext cx="152400" cy="1524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31762" name="Oval 19"/>
          <p:cNvSpPr>
            <a:spLocks noChangeArrowheads="1"/>
          </p:cNvSpPr>
          <p:nvPr/>
        </p:nvSpPr>
        <p:spPr bwMode="auto">
          <a:xfrm>
            <a:off x="7696200" y="3962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763" name="Oval 20"/>
          <p:cNvSpPr>
            <a:spLocks noChangeArrowheads="1"/>
          </p:cNvSpPr>
          <p:nvPr/>
        </p:nvSpPr>
        <p:spPr bwMode="auto">
          <a:xfrm>
            <a:off x="8229600" y="29718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1764" name="Oval 21"/>
          <p:cNvSpPr>
            <a:spLocks noChangeArrowheads="1"/>
          </p:cNvSpPr>
          <p:nvPr/>
        </p:nvSpPr>
        <p:spPr bwMode="auto">
          <a:xfrm>
            <a:off x="8001000" y="3200400"/>
            <a:ext cx="152400" cy="1524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31765" name="Oval 22"/>
          <p:cNvSpPr>
            <a:spLocks noChangeArrowheads="1"/>
          </p:cNvSpPr>
          <p:nvPr/>
        </p:nvSpPr>
        <p:spPr bwMode="auto">
          <a:xfrm>
            <a:off x="8458200" y="3200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766" name="Oval 23"/>
          <p:cNvSpPr>
            <a:spLocks noChangeArrowheads="1"/>
          </p:cNvSpPr>
          <p:nvPr/>
        </p:nvSpPr>
        <p:spPr bwMode="auto">
          <a:xfrm>
            <a:off x="7783513" y="2263775"/>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1767" name="Oval 24"/>
          <p:cNvSpPr>
            <a:spLocks noChangeArrowheads="1"/>
          </p:cNvSpPr>
          <p:nvPr/>
        </p:nvSpPr>
        <p:spPr bwMode="auto">
          <a:xfrm>
            <a:off x="7554913" y="2492375"/>
            <a:ext cx="152400" cy="1524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31768" name="Oval 25"/>
          <p:cNvSpPr>
            <a:spLocks noChangeArrowheads="1"/>
          </p:cNvSpPr>
          <p:nvPr/>
        </p:nvSpPr>
        <p:spPr bwMode="auto">
          <a:xfrm>
            <a:off x="8012113" y="2492375"/>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769" name="Oval 27"/>
          <p:cNvSpPr>
            <a:spLocks noChangeArrowheads="1"/>
          </p:cNvSpPr>
          <p:nvPr/>
        </p:nvSpPr>
        <p:spPr bwMode="auto">
          <a:xfrm>
            <a:off x="8153400" y="41148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1770" name="Oval 28"/>
          <p:cNvSpPr>
            <a:spLocks noChangeArrowheads="1"/>
          </p:cNvSpPr>
          <p:nvPr/>
        </p:nvSpPr>
        <p:spPr bwMode="auto">
          <a:xfrm>
            <a:off x="7924800" y="4343400"/>
            <a:ext cx="152400" cy="1524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31771" name="Oval 29"/>
          <p:cNvSpPr>
            <a:spLocks noChangeArrowheads="1"/>
          </p:cNvSpPr>
          <p:nvPr/>
        </p:nvSpPr>
        <p:spPr bwMode="auto">
          <a:xfrm>
            <a:off x="8382000" y="4343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1772" name="AutoShape 30"/>
          <p:cNvCxnSpPr>
            <a:cxnSpLocks noChangeShapeType="1"/>
            <a:stCxn id="31757" idx="3"/>
            <a:endCxn id="31758" idx="7"/>
          </p:cNvCxnSpPr>
          <p:nvPr/>
        </p:nvCxnSpPr>
        <p:spPr bwMode="auto">
          <a:xfrm flipH="1">
            <a:off x="7369175" y="29495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3" name="AutoShape 31"/>
          <p:cNvCxnSpPr>
            <a:cxnSpLocks noChangeShapeType="1"/>
            <a:stCxn id="31757" idx="5"/>
            <a:endCxn id="31759" idx="1"/>
          </p:cNvCxnSpPr>
          <p:nvPr/>
        </p:nvCxnSpPr>
        <p:spPr bwMode="auto">
          <a:xfrm>
            <a:off x="7597775" y="29495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4" name="AutoShape 32"/>
          <p:cNvCxnSpPr>
            <a:cxnSpLocks noChangeShapeType="1"/>
            <a:stCxn id="31760" idx="3"/>
            <a:endCxn id="31761" idx="7"/>
          </p:cNvCxnSpPr>
          <p:nvPr/>
        </p:nvCxnSpPr>
        <p:spPr bwMode="auto">
          <a:xfrm flipH="1">
            <a:off x="7369175" y="38639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5" name="AutoShape 33"/>
          <p:cNvCxnSpPr>
            <a:cxnSpLocks noChangeShapeType="1"/>
            <a:stCxn id="31760" idx="5"/>
            <a:endCxn id="31762" idx="1"/>
          </p:cNvCxnSpPr>
          <p:nvPr/>
        </p:nvCxnSpPr>
        <p:spPr bwMode="auto">
          <a:xfrm>
            <a:off x="7597775" y="38639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6" name="AutoShape 34"/>
          <p:cNvCxnSpPr>
            <a:cxnSpLocks noChangeShapeType="1"/>
            <a:stCxn id="31763" idx="3"/>
            <a:endCxn id="31764" idx="0"/>
          </p:cNvCxnSpPr>
          <p:nvPr/>
        </p:nvCxnSpPr>
        <p:spPr bwMode="auto">
          <a:xfrm flipH="1">
            <a:off x="8077200" y="3101975"/>
            <a:ext cx="174625" cy="98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7" name="AutoShape 35"/>
          <p:cNvCxnSpPr>
            <a:cxnSpLocks noChangeShapeType="1"/>
            <a:stCxn id="31763" idx="5"/>
            <a:endCxn id="31765" idx="1"/>
          </p:cNvCxnSpPr>
          <p:nvPr/>
        </p:nvCxnSpPr>
        <p:spPr bwMode="auto">
          <a:xfrm>
            <a:off x="8359775" y="31019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8" name="AutoShape 36"/>
          <p:cNvCxnSpPr>
            <a:cxnSpLocks noChangeShapeType="1"/>
            <a:stCxn id="31766" idx="3"/>
            <a:endCxn id="31767" idx="7"/>
          </p:cNvCxnSpPr>
          <p:nvPr/>
        </p:nvCxnSpPr>
        <p:spPr bwMode="auto">
          <a:xfrm flipH="1">
            <a:off x="7685088" y="2393950"/>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79" name="AutoShape 37"/>
          <p:cNvCxnSpPr>
            <a:cxnSpLocks noChangeShapeType="1"/>
            <a:stCxn id="31766" idx="5"/>
            <a:endCxn id="31768" idx="1"/>
          </p:cNvCxnSpPr>
          <p:nvPr/>
        </p:nvCxnSpPr>
        <p:spPr bwMode="auto">
          <a:xfrm>
            <a:off x="7913688" y="2393950"/>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0" name="AutoShape 38"/>
          <p:cNvCxnSpPr>
            <a:cxnSpLocks noChangeShapeType="1"/>
            <a:stCxn id="31769" idx="3"/>
            <a:endCxn id="31770" idx="7"/>
          </p:cNvCxnSpPr>
          <p:nvPr/>
        </p:nvCxnSpPr>
        <p:spPr bwMode="auto">
          <a:xfrm flipH="1">
            <a:off x="8054975" y="42449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1" name="AutoShape 39"/>
          <p:cNvCxnSpPr>
            <a:cxnSpLocks noChangeShapeType="1"/>
            <a:stCxn id="31769" idx="5"/>
            <a:endCxn id="31771" idx="1"/>
          </p:cNvCxnSpPr>
          <p:nvPr/>
        </p:nvCxnSpPr>
        <p:spPr bwMode="auto">
          <a:xfrm>
            <a:off x="8283575" y="4244975"/>
            <a:ext cx="120650" cy="1206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2" name="AutoShape 40"/>
          <p:cNvCxnSpPr>
            <a:cxnSpLocks noChangeShapeType="1"/>
            <a:stCxn id="31760" idx="6"/>
            <a:endCxn id="31769" idx="1"/>
          </p:cNvCxnSpPr>
          <p:nvPr/>
        </p:nvCxnSpPr>
        <p:spPr bwMode="auto">
          <a:xfrm>
            <a:off x="7620000" y="3810000"/>
            <a:ext cx="555625" cy="3270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3" name="AutoShape 41"/>
          <p:cNvCxnSpPr>
            <a:cxnSpLocks noChangeShapeType="1"/>
            <a:stCxn id="31760" idx="7"/>
            <a:endCxn id="31757" idx="4"/>
          </p:cNvCxnSpPr>
          <p:nvPr/>
        </p:nvCxnSpPr>
        <p:spPr bwMode="auto">
          <a:xfrm flipH="1" flipV="1">
            <a:off x="7543800" y="2971800"/>
            <a:ext cx="53975" cy="7842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4" name="AutoShape 42"/>
          <p:cNvCxnSpPr>
            <a:cxnSpLocks noChangeShapeType="1"/>
            <a:stCxn id="31763" idx="1"/>
            <a:endCxn id="31766" idx="4"/>
          </p:cNvCxnSpPr>
          <p:nvPr/>
        </p:nvCxnSpPr>
        <p:spPr bwMode="auto">
          <a:xfrm flipH="1" flipV="1">
            <a:off x="7859713" y="2416175"/>
            <a:ext cx="392112" cy="577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5" name="AutoShape 43"/>
          <p:cNvCxnSpPr>
            <a:cxnSpLocks noChangeShapeType="1"/>
            <a:stCxn id="31757" idx="7"/>
            <a:endCxn id="31763" idx="2"/>
          </p:cNvCxnSpPr>
          <p:nvPr/>
        </p:nvCxnSpPr>
        <p:spPr bwMode="auto">
          <a:xfrm>
            <a:off x="7597775" y="2841625"/>
            <a:ext cx="631825" cy="2063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786" name="AutoShape 44"/>
          <p:cNvCxnSpPr>
            <a:cxnSpLocks noChangeShapeType="1"/>
            <a:stCxn id="31757" idx="7"/>
            <a:endCxn id="31766" idx="4"/>
          </p:cNvCxnSpPr>
          <p:nvPr/>
        </p:nvCxnSpPr>
        <p:spPr bwMode="auto">
          <a:xfrm flipV="1">
            <a:off x="7597775" y="2416175"/>
            <a:ext cx="261938" cy="425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1787" name="Oval 45"/>
          <p:cNvSpPr>
            <a:spLocks noChangeArrowheads="1"/>
          </p:cNvSpPr>
          <p:nvPr/>
        </p:nvSpPr>
        <p:spPr bwMode="auto">
          <a:xfrm>
            <a:off x="6934200" y="3581400"/>
            <a:ext cx="1828800" cy="12192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88" name="Oval 46"/>
          <p:cNvSpPr>
            <a:spLocks noChangeArrowheads="1"/>
          </p:cNvSpPr>
          <p:nvPr/>
        </p:nvSpPr>
        <p:spPr bwMode="auto">
          <a:xfrm>
            <a:off x="7010400" y="2209800"/>
            <a:ext cx="1828800" cy="1447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89" name="AutoShape 47"/>
          <p:cNvSpPr>
            <a:spLocks noChangeArrowheads="1"/>
          </p:cNvSpPr>
          <p:nvPr/>
        </p:nvSpPr>
        <p:spPr bwMode="auto">
          <a:xfrm>
            <a:off x="2514600" y="2438400"/>
            <a:ext cx="1752600" cy="1981200"/>
          </a:xfrm>
          <a:prstGeom prst="rightArrow">
            <a:avLst>
              <a:gd name="adj1" fmla="val 55019"/>
              <a:gd name="adj2" fmla="val 15125"/>
            </a:avLst>
          </a:prstGeom>
          <a:noFill/>
          <a:ln w="762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90" name="Text Box 48"/>
          <p:cNvSpPr txBox="1">
            <a:spLocks noChangeArrowheads="1"/>
          </p:cNvSpPr>
          <p:nvPr/>
        </p:nvSpPr>
        <p:spPr bwMode="auto">
          <a:xfrm>
            <a:off x="381000" y="1676400"/>
            <a:ext cx="153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Create ontology</a:t>
            </a:r>
          </a:p>
        </p:txBody>
      </p:sp>
      <p:sp>
        <p:nvSpPr>
          <p:cNvPr id="31791" name="Text Box 49"/>
          <p:cNvSpPr txBox="1">
            <a:spLocks noChangeArrowheads="1"/>
          </p:cNvSpPr>
          <p:nvPr/>
        </p:nvSpPr>
        <p:spPr bwMode="auto">
          <a:xfrm>
            <a:off x="2514600" y="2971800"/>
            <a:ext cx="102076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Segment</a:t>
            </a:r>
          </a:p>
          <a:p>
            <a:r>
              <a:rPr lang="en-US" sz="1400"/>
              <a:t>Classify</a:t>
            </a:r>
          </a:p>
          <a:p>
            <a:r>
              <a:rPr lang="en-US" sz="1400"/>
              <a:t>Associate</a:t>
            </a:r>
          </a:p>
          <a:p>
            <a:r>
              <a:rPr lang="en-US" sz="1400"/>
              <a:t>Cluster</a:t>
            </a:r>
          </a:p>
        </p:txBody>
      </p:sp>
      <p:sp>
        <p:nvSpPr>
          <p:cNvPr id="31792" name="Text Box 50"/>
          <p:cNvSpPr txBox="1">
            <a:spLocks noChangeArrowheads="1"/>
          </p:cNvSpPr>
          <p:nvPr/>
        </p:nvSpPr>
        <p:spPr bwMode="auto">
          <a:xfrm>
            <a:off x="4192588" y="4038600"/>
            <a:ext cx="9128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Load DB</a:t>
            </a:r>
          </a:p>
        </p:txBody>
      </p:sp>
      <p:sp>
        <p:nvSpPr>
          <p:cNvPr id="31793" name="Text Box 51"/>
          <p:cNvSpPr txBox="1">
            <a:spLocks noChangeArrowheads="1"/>
          </p:cNvSpPr>
          <p:nvPr/>
        </p:nvSpPr>
        <p:spPr bwMode="auto">
          <a:xfrm>
            <a:off x="990600" y="2057400"/>
            <a:ext cx="73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Spider</a:t>
            </a:r>
          </a:p>
        </p:txBody>
      </p:sp>
      <p:sp>
        <p:nvSpPr>
          <p:cNvPr id="31794" name="Text Box 52"/>
          <p:cNvSpPr txBox="1">
            <a:spLocks noChangeArrowheads="1"/>
          </p:cNvSpPr>
          <p:nvPr/>
        </p:nvSpPr>
        <p:spPr bwMode="auto">
          <a:xfrm>
            <a:off x="6019800" y="4419600"/>
            <a:ext cx="7762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Query,</a:t>
            </a:r>
          </a:p>
          <a:p>
            <a:r>
              <a:rPr lang="en-US" sz="1400"/>
              <a:t>Search</a:t>
            </a:r>
          </a:p>
        </p:txBody>
      </p:sp>
      <p:sp>
        <p:nvSpPr>
          <p:cNvPr id="31795" name="Text Box 53"/>
          <p:cNvSpPr txBox="1">
            <a:spLocks noChangeArrowheads="1"/>
          </p:cNvSpPr>
          <p:nvPr/>
        </p:nvSpPr>
        <p:spPr bwMode="auto">
          <a:xfrm>
            <a:off x="7391400" y="5029200"/>
            <a:ext cx="1031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Data mine</a:t>
            </a:r>
          </a:p>
        </p:txBody>
      </p:sp>
      <p:sp>
        <p:nvSpPr>
          <p:cNvPr id="31796" name="Text Box 54"/>
          <p:cNvSpPr txBox="1">
            <a:spLocks noChangeArrowheads="1"/>
          </p:cNvSpPr>
          <p:nvPr/>
        </p:nvSpPr>
        <p:spPr bwMode="auto">
          <a:xfrm>
            <a:off x="2971800" y="2528888"/>
            <a:ext cx="40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solidFill>
                  <a:schemeClr val="tx2"/>
                </a:solidFill>
              </a:rPr>
              <a:t>IE</a:t>
            </a:r>
          </a:p>
        </p:txBody>
      </p:sp>
      <p:sp>
        <p:nvSpPr>
          <p:cNvPr id="31797" name="Text Box 56"/>
          <p:cNvSpPr txBox="1">
            <a:spLocks noChangeArrowheads="1"/>
          </p:cNvSpPr>
          <p:nvPr/>
        </p:nvSpPr>
        <p:spPr bwMode="auto">
          <a:xfrm>
            <a:off x="320675" y="4419600"/>
            <a:ext cx="10509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400">
                <a:solidFill>
                  <a:srgbClr val="C0C0C0"/>
                </a:solidFill>
              </a:rPr>
              <a:t>Document</a:t>
            </a:r>
            <a:br>
              <a:rPr lang="en-US" sz="1400">
                <a:solidFill>
                  <a:srgbClr val="C0C0C0"/>
                </a:solidFill>
              </a:rPr>
            </a:br>
            <a:r>
              <a:rPr lang="en-US" sz="1400">
                <a:solidFill>
                  <a:srgbClr val="C0C0C0"/>
                </a:solidFill>
              </a:rPr>
              <a:t>collection</a:t>
            </a:r>
          </a:p>
        </p:txBody>
      </p:sp>
      <p:sp>
        <p:nvSpPr>
          <p:cNvPr id="31798" name="Text Box 57"/>
          <p:cNvSpPr txBox="1">
            <a:spLocks noChangeArrowheads="1"/>
          </p:cNvSpPr>
          <p:nvPr/>
        </p:nvSpPr>
        <p:spPr bwMode="auto">
          <a:xfrm>
            <a:off x="5181600" y="3886200"/>
            <a:ext cx="971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400">
                <a:solidFill>
                  <a:srgbClr val="C0C0C0"/>
                </a:solidFill>
              </a:rPr>
              <a:t>Database</a:t>
            </a:r>
          </a:p>
        </p:txBody>
      </p:sp>
      <p:sp>
        <p:nvSpPr>
          <p:cNvPr id="31799" name="Text Box 58"/>
          <p:cNvSpPr txBox="1">
            <a:spLocks noChangeArrowheads="1"/>
          </p:cNvSpPr>
          <p:nvPr/>
        </p:nvSpPr>
        <p:spPr bwMode="auto">
          <a:xfrm>
            <a:off x="1322388" y="2395538"/>
            <a:ext cx="1739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Filter by relevance</a:t>
            </a:r>
          </a:p>
        </p:txBody>
      </p:sp>
      <p:sp>
        <p:nvSpPr>
          <p:cNvPr id="31800" name="Text Box 59"/>
          <p:cNvSpPr txBox="1">
            <a:spLocks noChangeArrowheads="1"/>
          </p:cNvSpPr>
          <p:nvPr/>
        </p:nvSpPr>
        <p:spPr bwMode="auto">
          <a:xfrm>
            <a:off x="1143000" y="5105400"/>
            <a:ext cx="1757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Label training data</a:t>
            </a:r>
          </a:p>
        </p:txBody>
      </p:sp>
      <p:sp>
        <p:nvSpPr>
          <p:cNvPr id="31801" name="Text Box 60"/>
          <p:cNvSpPr txBox="1">
            <a:spLocks noChangeArrowheads="1"/>
          </p:cNvSpPr>
          <p:nvPr/>
        </p:nvSpPr>
        <p:spPr bwMode="auto">
          <a:xfrm>
            <a:off x="1752600" y="4419600"/>
            <a:ext cx="2182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a:t>Train extraction models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latin typeface="Arial" charset="0"/>
              </a:rPr>
              <a:t>Applications: Enterprise</a:t>
            </a:r>
            <a:endParaRPr lang="en-US" dirty="0">
              <a:latin typeface="Arial" charset="0"/>
            </a:endParaRPr>
          </a:p>
        </p:txBody>
      </p:sp>
      <p:pic>
        <p:nvPicPr>
          <p:cNvPr id="2" name="Content Placeholder 1"/>
          <p:cNvPicPr>
            <a:picLocks noGrp="1" noChangeAspect="1"/>
          </p:cNvPicPr>
          <p:nvPr>
            <p:ph idx="1"/>
          </p:nvPr>
        </p:nvPicPr>
        <p:blipFill>
          <a:blip r:embed="rId3"/>
          <a:srcRect l="1234" r="1234"/>
          <a:stretch>
            <a:fillRect/>
          </a:stretch>
        </p:blipFill>
        <p:spPr>
          <a:xfrm>
            <a:off x="685800" y="1295400"/>
            <a:ext cx="7924800" cy="4876800"/>
          </a:xfrm>
        </p:spPr>
      </p:pic>
    </p:spTree>
    <p:extLst>
      <p:ext uri="{BB962C8B-B14F-4D97-AF65-F5344CB8AC3E}">
        <p14:creationId xmlns:p14="http://schemas.microsoft.com/office/powerpoint/2010/main" val="87120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latin typeface="Arial" charset="0"/>
              </a:rPr>
              <a:t>Applications: PIM</a:t>
            </a:r>
            <a:endParaRPr lang="en-US" dirty="0">
              <a:latin typeface="Arial" charset="0"/>
            </a:endParaRPr>
          </a:p>
        </p:txBody>
      </p:sp>
      <p:sp>
        <p:nvSpPr>
          <p:cNvPr id="33795" name="Rectangle 3"/>
          <p:cNvSpPr>
            <a:spLocks noGrp="1" noChangeArrowheads="1"/>
          </p:cNvSpPr>
          <p:nvPr>
            <p:ph idx="1"/>
          </p:nvPr>
        </p:nvSpPr>
        <p:spPr>
          <a:xfrm>
            <a:off x="685800" y="1295400"/>
            <a:ext cx="7924800" cy="4876800"/>
          </a:xfrm>
        </p:spPr>
        <p:txBody>
          <a:bodyPr/>
          <a:lstStyle/>
          <a:p>
            <a:pPr marL="0" indent="0">
              <a:buNone/>
            </a:pPr>
            <a:r>
              <a:rPr lang="en-US" sz="2400" dirty="0" smtClean="0">
                <a:latin typeface="Arial" charset="0"/>
              </a:rPr>
              <a:t>PIM: Personal Information Management</a:t>
            </a:r>
          </a:p>
          <a:p>
            <a:pPr marL="0" indent="0">
              <a:buNone/>
            </a:pPr>
            <a:r>
              <a:rPr lang="en-US" sz="1600" dirty="0" smtClean="0">
                <a:latin typeface="Arial" charset="0"/>
              </a:rPr>
              <a:t>Organize personal data e.g., documents, emails, contacts.</a:t>
            </a:r>
          </a:p>
          <a:p>
            <a:pPr lvl="1"/>
            <a:endParaRPr lang="en-US" sz="1600" dirty="0">
              <a:latin typeface="Arial" charset="0"/>
            </a:endParaRPr>
          </a:p>
        </p:txBody>
      </p:sp>
      <p:pic>
        <p:nvPicPr>
          <p:cNvPr id="2" name="Picture 1" descr="calend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00400"/>
            <a:ext cx="3810000" cy="2984153"/>
          </a:xfrm>
          <a:prstGeom prst="rect">
            <a:avLst/>
          </a:prstGeom>
          <a:ln>
            <a:solidFill>
              <a:srgbClr val="4F81BD"/>
            </a:solidFill>
          </a:ln>
        </p:spPr>
      </p:pic>
      <p:pic>
        <p:nvPicPr>
          <p:cNvPr id="3" name="Picture 2" descr="nexus2cee_Screenshot-from-2016-09-19-15-31-57.png"/>
          <p:cNvPicPr>
            <a:picLocks noChangeAspect="1"/>
          </p:cNvPicPr>
          <p:nvPr/>
        </p:nvPicPr>
        <p:blipFill rotWithShape="1">
          <a:blip r:embed="rId4">
            <a:extLst>
              <a:ext uri="{28A0092B-C50C-407E-A947-70E740481C1C}">
                <a14:useLocalDpi xmlns:a14="http://schemas.microsoft.com/office/drawing/2010/main" val="0"/>
              </a:ext>
            </a:extLst>
          </a:blip>
          <a:srcRect l="11986" r="14376"/>
          <a:stretch/>
        </p:blipFill>
        <p:spPr>
          <a:xfrm>
            <a:off x="5181600" y="2971800"/>
            <a:ext cx="3436036" cy="3426995"/>
          </a:xfrm>
          <a:prstGeom prst="rect">
            <a:avLst/>
          </a:prstGeom>
        </p:spPr>
      </p:pic>
      <p:pic>
        <p:nvPicPr>
          <p:cNvPr id="4" name="Picture 3" descr="Gmail_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1981200"/>
            <a:ext cx="1219200" cy="1219200"/>
          </a:xfrm>
          <a:prstGeom prst="rect">
            <a:avLst/>
          </a:prstGeom>
        </p:spPr>
      </p:pic>
      <p:pic>
        <p:nvPicPr>
          <p:cNvPr id="5" name="Picture 4" descr="service_5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1981200"/>
            <a:ext cx="1040880" cy="1040880"/>
          </a:xfrm>
          <a:prstGeom prst="rect">
            <a:avLst/>
          </a:prstGeom>
        </p:spPr>
      </p:pic>
      <p:pic>
        <p:nvPicPr>
          <p:cNvPr id="6" name="Picture 5" descr="246x0w.jpg"/>
          <p:cNvPicPr>
            <a:picLocks noChangeAspect="1"/>
          </p:cNvPicPr>
          <p:nvPr/>
        </p:nvPicPr>
        <p:blipFill rotWithShape="1">
          <a:blip r:embed="rId7">
            <a:extLst>
              <a:ext uri="{28A0092B-C50C-407E-A947-70E740481C1C}">
                <a14:useLocalDpi xmlns:a14="http://schemas.microsoft.com/office/drawing/2010/main" val="0"/>
              </a:ext>
            </a:extLst>
          </a:blip>
          <a:srcRect l="9834" t="11104" r="9412" b="12994"/>
          <a:stretch/>
        </p:blipFill>
        <p:spPr>
          <a:xfrm>
            <a:off x="6901688" y="2116590"/>
            <a:ext cx="984549" cy="925393"/>
          </a:xfrm>
          <a:prstGeom prst="rect">
            <a:avLst/>
          </a:prstGeom>
        </p:spPr>
      </p:pic>
      <p:sp>
        <p:nvSpPr>
          <p:cNvPr id="7" name="Left Arrow 6"/>
          <p:cNvSpPr/>
          <p:nvPr/>
        </p:nvSpPr>
        <p:spPr>
          <a:xfrm>
            <a:off x="2971800" y="2362200"/>
            <a:ext cx="9906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0800000">
            <a:off x="5715000" y="2362200"/>
            <a:ext cx="9906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574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latin typeface="Arial" charset="0"/>
              </a:rPr>
              <a:t>Applications: Scientific</a:t>
            </a:r>
            <a:endParaRPr lang="en-US" dirty="0">
              <a:latin typeface="Arial" charset="0"/>
            </a:endParaRPr>
          </a:p>
        </p:txBody>
      </p:sp>
      <p:sp>
        <p:nvSpPr>
          <p:cNvPr id="33795" name="Rectangle 3"/>
          <p:cNvSpPr>
            <a:spLocks noGrp="1" noChangeArrowheads="1"/>
          </p:cNvSpPr>
          <p:nvPr>
            <p:ph idx="1"/>
          </p:nvPr>
        </p:nvSpPr>
        <p:spPr>
          <a:xfrm>
            <a:off x="685800" y="1295400"/>
            <a:ext cx="7924800" cy="4876800"/>
          </a:xfrm>
        </p:spPr>
        <p:txBody>
          <a:bodyPr/>
          <a:lstStyle/>
          <a:p>
            <a:r>
              <a:rPr lang="en-US" sz="2800" dirty="0" smtClean="0">
                <a:latin typeface="Arial" charset="0"/>
                <a:ea typeface="ＭＳ Ｐゴシック" charset="0"/>
              </a:rPr>
              <a:t>Build </a:t>
            </a:r>
            <a:r>
              <a:rPr lang="en-US" sz="2800" dirty="0">
                <a:latin typeface="Arial" charset="0"/>
                <a:ea typeface="ＭＳ Ｐゴシック" charset="0"/>
              </a:rPr>
              <a:t>large knowledge base and reason with it</a:t>
            </a:r>
          </a:p>
          <a:p>
            <a:r>
              <a:rPr lang="en-US" sz="2800" dirty="0" smtClean="0">
                <a:latin typeface="Arial" charset="0"/>
                <a:ea typeface="ＭＳ Ｐゴシック" charset="0"/>
              </a:rPr>
              <a:t>Inspires </a:t>
            </a:r>
            <a:r>
              <a:rPr lang="en-US" sz="2800" dirty="0">
                <a:latin typeface="Arial" charset="0"/>
                <a:ea typeface="ＭＳ Ｐゴシック" charset="0"/>
              </a:rPr>
              <a:t>new advances in machine </a:t>
            </a:r>
            <a:r>
              <a:rPr lang="en-US" sz="2800" dirty="0" smtClean="0">
                <a:latin typeface="Arial" charset="0"/>
                <a:ea typeface="ＭＳ Ｐゴシック" charset="0"/>
              </a:rPr>
              <a:t>learning</a:t>
            </a:r>
            <a:endParaRPr lang="en-US" sz="2800" dirty="0">
              <a:latin typeface="Arial" charset="0"/>
              <a:ea typeface="ＭＳ Ｐゴシック" charset="0"/>
            </a:endParaRPr>
          </a:p>
        </p:txBody>
      </p:sp>
      <p:pic>
        <p:nvPicPr>
          <p:cNvPr id="2" name="Picture 1"/>
          <p:cNvPicPr>
            <a:picLocks noChangeAspect="1"/>
          </p:cNvPicPr>
          <p:nvPr/>
        </p:nvPicPr>
        <p:blipFill>
          <a:blip r:embed="rId3"/>
          <a:stretch>
            <a:fillRect/>
          </a:stretch>
        </p:blipFill>
        <p:spPr>
          <a:xfrm>
            <a:off x="381000" y="2743200"/>
            <a:ext cx="3640778" cy="2286000"/>
          </a:xfrm>
          <a:prstGeom prst="rect">
            <a:avLst/>
          </a:prstGeom>
          <a:ln>
            <a:solidFill>
              <a:srgbClr val="4F81BD"/>
            </a:solidFill>
          </a:ln>
        </p:spPr>
      </p:pic>
      <p:pic>
        <p:nvPicPr>
          <p:cNvPr id="3" name="Picture 2"/>
          <p:cNvPicPr>
            <a:picLocks noChangeAspect="1"/>
          </p:cNvPicPr>
          <p:nvPr/>
        </p:nvPicPr>
        <p:blipFill>
          <a:blip r:embed="rId4"/>
          <a:stretch>
            <a:fillRect/>
          </a:stretch>
        </p:blipFill>
        <p:spPr>
          <a:xfrm>
            <a:off x="838200" y="3733800"/>
            <a:ext cx="3657600" cy="2401641"/>
          </a:xfrm>
          <a:prstGeom prst="rect">
            <a:avLst/>
          </a:prstGeom>
          <a:ln>
            <a:solidFill>
              <a:srgbClr val="4F81BD"/>
            </a:solidFill>
          </a:ln>
        </p:spPr>
      </p:pic>
      <p:pic>
        <p:nvPicPr>
          <p:cNvPr id="4" name="Picture 3"/>
          <p:cNvPicPr>
            <a:picLocks noChangeAspect="1"/>
          </p:cNvPicPr>
          <p:nvPr/>
        </p:nvPicPr>
        <p:blipFill>
          <a:blip r:embed="rId5"/>
          <a:stretch>
            <a:fillRect/>
          </a:stretch>
        </p:blipFill>
        <p:spPr>
          <a:xfrm>
            <a:off x="4800600" y="2743200"/>
            <a:ext cx="4000500" cy="3429674"/>
          </a:xfrm>
          <a:prstGeom prst="rect">
            <a:avLst/>
          </a:prstGeom>
          <a:ln>
            <a:solidFill>
              <a:srgbClr val="4F81BD"/>
            </a:solidFill>
          </a:ln>
        </p:spPr>
      </p:pic>
    </p:spTree>
    <p:extLst>
      <p:ext uri="{BB962C8B-B14F-4D97-AF65-F5344CB8AC3E}">
        <p14:creationId xmlns:p14="http://schemas.microsoft.com/office/powerpoint/2010/main" val="3371927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04800" y="152400"/>
            <a:ext cx="8534400" cy="990600"/>
          </a:xfrm>
        </p:spPr>
        <p:txBody>
          <a:bodyPr/>
          <a:lstStyle/>
          <a:p>
            <a:r>
              <a:rPr lang="en-US" dirty="0">
                <a:latin typeface="Arial" charset="0"/>
              </a:rPr>
              <a:t>IE History</a:t>
            </a:r>
          </a:p>
        </p:txBody>
      </p:sp>
      <p:sp>
        <p:nvSpPr>
          <p:cNvPr id="37891" name="Rectangle 3"/>
          <p:cNvSpPr>
            <a:spLocks noGrp="1" noChangeArrowheads="1"/>
          </p:cNvSpPr>
          <p:nvPr>
            <p:ph idx="1"/>
          </p:nvPr>
        </p:nvSpPr>
        <p:spPr>
          <a:xfrm>
            <a:off x="381000" y="1066800"/>
            <a:ext cx="8458200" cy="5334000"/>
          </a:xfrm>
        </p:spPr>
        <p:txBody>
          <a:bodyPr>
            <a:normAutofit lnSpcReduction="10000"/>
          </a:bodyPr>
          <a:lstStyle/>
          <a:p>
            <a:pPr>
              <a:lnSpc>
                <a:spcPct val="90000"/>
              </a:lnSpc>
              <a:buFontTx/>
              <a:buNone/>
            </a:pPr>
            <a:r>
              <a:rPr lang="en-US" sz="2000" b="1" dirty="0">
                <a:solidFill>
                  <a:srgbClr val="000000"/>
                </a:solidFill>
                <a:latin typeface="Arial" charset="0"/>
              </a:rPr>
              <a:t>Pre-Web</a:t>
            </a:r>
          </a:p>
          <a:p>
            <a:pPr>
              <a:lnSpc>
                <a:spcPct val="90000"/>
              </a:lnSpc>
            </a:pPr>
            <a:r>
              <a:rPr lang="en-US" sz="2000" dirty="0">
                <a:latin typeface="Arial" charset="0"/>
              </a:rPr>
              <a:t>Mostly news articles</a:t>
            </a:r>
          </a:p>
          <a:p>
            <a:pPr lvl="1">
              <a:lnSpc>
                <a:spcPct val="90000"/>
              </a:lnSpc>
            </a:pPr>
            <a:r>
              <a:rPr lang="en-US" sz="1800" dirty="0">
                <a:solidFill>
                  <a:srgbClr val="6076B4"/>
                </a:solidFill>
                <a:latin typeface="Arial" charset="0"/>
                <a:ea typeface="ＭＳ Ｐゴシック" charset="0"/>
              </a:rPr>
              <a:t>De Jong</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s </a:t>
            </a:r>
            <a:r>
              <a:rPr lang="en-US" sz="1800" i="1" dirty="0">
                <a:solidFill>
                  <a:srgbClr val="6076B4"/>
                </a:solidFill>
                <a:latin typeface="Arial" charset="0"/>
                <a:ea typeface="ＭＳ Ｐゴシック" charset="0"/>
              </a:rPr>
              <a:t>FRUMP</a:t>
            </a:r>
            <a:r>
              <a:rPr lang="en-US" sz="1800" dirty="0">
                <a:solidFill>
                  <a:srgbClr val="6076B4"/>
                </a:solidFill>
                <a:latin typeface="Arial" charset="0"/>
                <a:ea typeface="ＭＳ Ｐゴシック" charset="0"/>
              </a:rPr>
              <a:t> [1982]</a:t>
            </a:r>
          </a:p>
          <a:p>
            <a:pPr lvl="2">
              <a:lnSpc>
                <a:spcPct val="90000"/>
              </a:lnSpc>
            </a:pPr>
            <a:r>
              <a:rPr lang="en-US" sz="1600" dirty="0">
                <a:latin typeface="Arial" charset="0"/>
                <a:ea typeface="ＭＳ Ｐゴシック" charset="0"/>
              </a:rPr>
              <a:t>Hand-built system to fill </a:t>
            </a:r>
            <a:r>
              <a:rPr lang="en-US" sz="1600" dirty="0" err="1">
                <a:latin typeface="Arial" charset="0"/>
                <a:ea typeface="ＭＳ Ｐゴシック" charset="0"/>
              </a:rPr>
              <a:t>Schank</a:t>
            </a:r>
            <a:r>
              <a:rPr lang="en-US" sz="1600" dirty="0">
                <a:latin typeface="Arial" charset="0"/>
                <a:ea typeface="ＭＳ Ｐゴシック" charset="0"/>
              </a:rPr>
              <a:t>-style </a:t>
            </a:r>
            <a:r>
              <a:rPr lang="ja-JP" altLang="en-US" sz="1600" dirty="0">
                <a:latin typeface="Arial" charset="0"/>
                <a:ea typeface="ＭＳ Ｐゴシック" charset="0"/>
              </a:rPr>
              <a:t>“</a:t>
            </a:r>
            <a:r>
              <a:rPr lang="en-US" sz="1600" dirty="0">
                <a:latin typeface="Arial" charset="0"/>
                <a:ea typeface="ＭＳ Ｐゴシック" charset="0"/>
              </a:rPr>
              <a:t>scripts</a:t>
            </a:r>
            <a:r>
              <a:rPr lang="ja-JP" altLang="en-US" sz="1600" dirty="0">
                <a:latin typeface="Arial" charset="0"/>
                <a:ea typeface="ＭＳ Ｐゴシック" charset="0"/>
              </a:rPr>
              <a:t>”</a:t>
            </a:r>
            <a:r>
              <a:rPr lang="en-US" sz="1600" dirty="0">
                <a:latin typeface="Arial" charset="0"/>
                <a:ea typeface="ＭＳ Ｐゴシック" charset="0"/>
              </a:rPr>
              <a:t> from news wire</a:t>
            </a:r>
          </a:p>
          <a:p>
            <a:pPr lvl="1">
              <a:lnSpc>
                <a:spcPct val="90000"/>
              </a:lnSpc>
            </a:pPr>
            <a:r>
              <a:rPr lang="en-US" sz="1800" i="1" dirty="0">
                <a:solidFill>
                  <a:srgbClr val="6076B4"/>
                </a:solidFill>
                <a:latin typeface="Arial" charset="0"/>
                <a:ea typeface="ＭＳ Ｐゴシック" charset="0"/>
              </a:rPr>
              <a:t>Message Understanding Conference (MUC)</a:t>
            </a:r>
            <a:r>
              <a:rPr lang="en-US" sz="1800" dirty="0">
                <a:solidFill>
                  <a:srgbClr val="6076B4"/>
                </a:solidFill>
                <a:latin typeface="Arial" charset="0"/>
                <a:ea typeface="ＭＳ Ｐゴシック" charset="0"/>
              </a:rPr>
              <a:t> DARPA [</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87-</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95], </a:t>
            </a:r>
            <a:r>
              <a:rPr lang="en-US" sz="1800" i="1" dirty="0" smtClean="0">
                <a:solidFill>
                  <a:srgbClr val="6076B4"/>
                </a:solidFill>
                <a:latin typeface="Arial" charset="0"/>
                <a:ea typeface="ＭＳ Ｐゴシック" charset="0"/>
              </a:rPr>
              <a:t>TIPSTER</a:t>
            </a:r>
            <a:r>
              <a:rPr lang="en-US" sz="1800" dirty="0">
                <a:solidFill>
                  <a:srgbClr val="6076B4"/>
                </a:solidFill>
                <a:latin typeface="Arial" charset="0"/>
                <a:ea typeface="ＭＳ Ｐゴシック" charset="0"/>
              </a:rPr>
              <a:t> </a:t>
            </a:r>
            <a:r>
              <a:rPr lang="en-US" sz="1800" dirty="0" smtClean="0">
                <a:solidFill>
                  <a:srgbClr val="6076B4"/>
                </a:solidFill>
                <a:latin typeface="Arial" charset="0"/>
                <a:ea typeface="ＭＳ Ｐゴシック" charset="0"/>
              </a:rPr>
              <a:t>[</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92-</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96]</a:t>
            </a:r>
          </a:p>
          <a:p>
            <a:pPr>
              <a:lnSpc>
                <a:spcPct val="90000"/>
              </a:lnSpc>
            </a:pPr>
            <a:r>
              <a:rPr lang="en-US" sz="2000" dirty="0">
                <a:latin typeface="Arial" charset="0"/>
              </a:rPr>
              <a:t>Most early work dominated by hand-built models</a:t>
            </a:r>
          </a:p>
          <a:p>
            <a:pPr lvl="1">
              <a:lnSpc>
                <a:spcPct val="90000"/>
              </a:lnSpc>
            </a:pPr>
            <a:r>
              <a:rPr lang="en-US" sz="1800" dirty="0">
                <a:solidFill>
                  <a:schemeClr val="accent1"/>
                </a:solidFill>
                <a:latin typeface="Arial" charset="0"/>
                <a:ea typeface="ＭＳ Ｐゴシック" charset="0"/>
              </a:rPr>
              <a:t>E.g. SRI</a:t>
            </a:r>
            <a:r>
              <a:rPr lang="ja-JP" altLang="en-US" sz="1800" dirty="0">
                <a:solidFill>
                  <a:schemeClr val="accent1"/>
                </a:solidFill>
                <a:latin typeface="Arial" charset="0"/>
                <a:ea typeface="ＭＳ Ｐゴシック" charset="0"/>
              </a:rPr>
              <a:t>’</a:t>
            </a:r>
            <a:r>
              <a:rPr lang="en-US" sz="1800" dirty="0">
                <a:solidFill>
                  <a:schemeClr val="accent1"/>
                </a:solidFill>
                <a:latin typeface="Arial" charset="0"/>
                <a:ea typeface="ＭＳ Ｐゴシック" charset="0"/>
              </a:rPr>
              <a:t>s </a:t>
            </a:r>
            <a:r>
              <a:rPr lang="en-US" sz="1800" i="1" dirty="0">
                <a:solidFill>
                  <a:schemeClr val="accent1"/>
                </a:solidFill>
                <a:latin typeface="Arial" charset="0"/>
                <a:ea typeface="ＭＳ Ｐゴシック" charset="0"/>
              </a:rPr>
              <a:t>FASTUS</a:t>
            </a:r>
            <a:r>
              <a:rPr lang="en-US" sz="1800" dirty="0">
                <a:solidFill>
                  <a:schemeClr val="accent1"/>
                </a:solidFill>
                <a:latin typeface="Arial" charset="0"/>
                <a:ea typeface="ＭＳ Ｐゴシック" charset="0"/>
              </a:rPr>
              <a:t>, hand-built FSMs.</a:t>
            </a:r>
          </a:p>
          <a:p>
            <a:pPr lvl="1">
              <a:lnSpc>
                <a:spcPct val="90000"/>
              </a:lnSpc>
            </a:pPr>
            <a:r>
              <a:rPr lang="en-US" sz="1800" dirty="0">
                <a:solidFill>
                  <a:schemeClr val="accent1"/>
                </a:solidFill>
                <a:latin typeface="Arial" charset="0"/>
                <a:ea typeface="ＭＳ Ｐゴシック" charset="0"/>
              </a:rPr>
              <a:t>But by 1990</a:t>
            </a:r>
            <a:r>
              <a:rPr lang="ja-JP" altLang="en-US" sz="1800" dirty="0">
                <a:solidFill>
                  <a:schemeClr val="accent1"/>
                </a:solidFill>
                <a:latin typeface="Arial" charset="0"/>
                <a:ea typeface="ＭＳ Ｐゴシック" charset="0"/>
              </a:rPr>
              <a:t>’</a:t>
            </a:r>
            <a:r>
              <a:rPr lang="en-US" sz="1800" dirty="0">
                <a:solidFill>
                  <a:schemeClr val="accent1"/>
                </a:solidFill>
                <a:latin typeface="Arial" charset="0"/>
                <a:ea typeface="ＭＳ Ｐゴシック" charset="0"/>
              </a:rPr>
              <a:t>s, some machine learning: </a:t>
            </a:r>
            <a:r>
              <a:rPr lang="en-US" sz="1800" dirty="0" err="1">
                <a:solidFill>
                  <a:schemeClr val="accent1"/>
                </a:solidFill>
                <a:latin typeface="Arial" charset="0"/>
                <a:ea typeface="ＭＳ Ｐゴシック" charset="0"/>
              </a:rPr>
              <a:t>Lehnert</a:t>
            </a:r>
            <a:r>
              <a:rPr lang="en-US" sz="1800" dirty="0">
                <a:solidFill>
                  <a:schemeClr val="accent1"/>
                </a:solidFill>
                <a:latin typeface="Arial" charset="0"/>
                <a:ea typeface="ＭＳ Ｐゴシック" charset="0"/>
              </a:rPr>
              <a:t>, </a:t>
            </a:r>
            <a:r>
              <a:rPr lang="en-US" sz="1800" dirty="0" err="1">
                <a:solidFill>
                  <a:schemeClr val="accent1"/>
                </a:solidFill>
                <a:latin typeface="Arial" charset="0"/>
                <a:ea typeface="ＭＳ Ｐゴシック" charset="0"/>
              </a:rPr>
              <a:t>Cardie</a:t>
            </a:r>
            <a:r>
              <a:rPr lang="en-US" sz="1800" dirty="0">
                <a:solidFill>
                  <a:schemeClr val="accent1"/>
                </a:solidFill>
                <a:latin typeface="Arial" charset="0"/>
                <a:ea typeface="ＭＳ Ｐゴシック" charset="0"/>
              </a:rPr>
              <a:t>, </a:t>
            </a:r>
            <a:r>
              <a:rPr lang="en-US" sz="1800" dirty="0" err="1">
                <a:solidFill>
                  <a:schemeClr val="accent1"/>
                </a:solidFill>
                <a:latin typeface="Arial" charset="0"/>
                <a:ea typeface="ＭＳ Ｐゴシック" charset="0"/>
              </a:rPr>
              <a:t>Grishman</a:t>
            </a:r>
            <a:r>
              <a:rPr lang="en-US" sz="1800" dirty="0">
                <a:solidFill>
                  <a:schemeClr val="accent1"/>
                </a:solidFill>
                <a:latin typeface="Arial" charset="0"/>
                <a:ea typeface="ＭＳ Ｐゴシック" charset="0"/>
              </a:rPr>
              <a:t> and then HMMs: </a:t>
            </a:r>
            <a:r>
              <a:rPr lang="en-US" sz="1800" dirty="0" err="1">
                <a:solidFill>
                  <a:schemeClr val="accent1"/>
                </a:solidFill>
                <a:latin typeface="Arial" charset="0"/>
                <a:ea typeface="ＭＳ Ｐゴシック" charset="0"/>
              </a:rPr>
              <a:t>Elkan</a:t>
            </a:r>
            <a:r>
              <a:rPr lang="en-US" sz="1800" dirty="0">
                <a:solidFill>
                  <a:schemeClr val="accent1"/>
                </a:solidFill>
                <a:latin typeface="Arial" charset="0"/>
                <a:ea typeface="ＭＳ Ｐゴシック" charset="0"/>
              </a:rPr>
              <a:t> [Leek </a:t>
            </a:r>
            <a:r>
              <a:rPr lang="ja-JP" altLang="en-US" sz="1800" dirty="0">
                <a:solidFill>
                  <a:schemeClr val="accent1"/>
                </a:solidFill>
                <a:latin typeface="Arial" charset="0"/>
                <a:ea typeface="ＭＳ Ｐゴシック" charset="0"/>
              </a:rPr>
              <a:t>’</a:t>
            </a:r>
            <a:r>
              <a:rPr lang="en-US" sz="1800" dirty="0">
                <a:solidFill>
                  <a:schemeClr val="accent1"/>
                </a:solidFill>
                <a:latin typeface="Arial" charset="0"/>
                <a:ea typeface="ＭＳ Ｐゴシック" charset="0"/>
              </a:rPr>
              <a:t>97], BBN [</a:t>
            </a:r>
            <a:r>
              <a:rPr lang="en-US" sz="1800" dirty="0" err="1">
                <a:solidFill>
                  <a:schemeClr val="accent1"/>
                </a:solidFill>
                <a:latin typeface="Arial" charset="0"/>
                <a:ea typeface="ＭＳ Ｐゴシック" charset="0"/>
              </a:rPr>
              <a:t>Bikel</a:t>
            </a:r>
            <a:r>
              <a:rPr lang="en-US" sz="1800" dirty="0">
                <a:solidFill>
                  <a:schemeClr val="accent1"/>
                </a:solidFill>
                <a:latin typeface="Arial" charset="0"/>
                <a:ea typeface="ＭＳ Ｐゴシック" charset="0"/>
              </a:rPr>
              <a:t> et al </a:t>
            </a:r>
            <a:r>
              <a:rPr lang="ja-JP" altLang="en-US" sz="1800" dirty="0">
                <a:solidFill>
                  <a:schemeClr val="accent1"/>
                </a:solidFill>
                <a:latin typeface="Arial" charset="0"/>
                <a:ea typeface="ＭＳ Ｐゴシック" charset="0"/>
              </a:rPr>
              <a:t>’</a:t>
            </a:r>
            <a:r>
              <a:rPr lang="en-US" sz="1800" dirty="0">
                <a:solidFill>
                  <a:schemeClr val="accent1"/>
                </a:solidFill>
                <a:latin typeface="Arial" charset="0"/>
                <a:ea typeface="ＭＳ Ｐゴシック" charset="0"/>
              </a:rPr>
              <a:t>98]</a:t>
            </a:r>
            <a:endParaRPr lang="en-US" sz="1800" b="1" dirty="0">
              <a:solidFill>
                <a:schemeClr val="accent1"/>
              </a:solidFill>
              <a:latin typeface="Arial" charset="0"/>
              <a:ea typeface="ＭＳ Ｐゴシック" charset="0"/>
            </a:endParaRPr>
          </a:p>
          <a:p>
            <a:pPr>
              <a:lnSpc>
                <a:spcPct val="90000"/>
              </a:lnSpc>
              <a:buFontTx/>
              <a:buNone/>
            </a:pPr>
            <a:r>
              <a:rPr lang="en-US" sz="2000" b="1" dirty="0">
                <a:solidFill>
                  <a:srgbClr val="000000"/>
                </a:solidFill>
                <a:latin typeface="Arial" charset="0"/>
              </a:rPr>
              <a:t>Web</a:t>
            </a:r>
          </a:p>
          <a:p>
            <a:pPr>
              <a:lnSpc>
                <a:spcPct val="90000"/>
              </a:lnSpc>
            </a:pPr>
            <a:r>
              <a:rPr lang="en-US" sz="2000" dirty="0">
                <a:latin typeface="Arial" charset="0"/>
              </a:rPr>
              <a:t>AAAI </a:t>
            </a:r>
            <a:r>
              <a:rPr lang="en-US" sz="2000" dirty="0" smtClean="0">
                <a:latin typeface="Arial" charset="0"/>
              </a:rPr>
              <a:t>‘94 </a:t>
            </a:r>
            <a:r>
              <a:rPr lang="en-US" sz="2000" dirty="0">
                <a:latin typeface="Arial" charset="0"/>
              </a:rPr>
              <a:t>Spring Symposium </a:t>
            </a:r>
            <a:r>
              <a:rPr lang="en-US" sz="2000" dirty="0" smtClean="0">
                <a:latin typeface="Arial" charset="0"/>
              </a:rPr>
              <a:t>on</a:t>
            </a:r>
            <a:r>
              <a:rPr lang="ja-JP" altLang="en-US" sz="2000" dirty="0" smtClean="0">
                <a:latin typeface="Arial" charset="0"/>
              </a:rPr>
              <a:t>“</a:t>
            </a:r>
            <a:r>
              <a:rPr lang="en-US" sz="2000" dirty="0">
                <a:latin typeface="Arial" charset="0"/>
              </a:rPr>
              <a:t>Software Agents</a:t>
            </a:r>
            <a:r>
              <a:rPr lang="ja-JP" altLang="en-US" sz="2000" dirty="0">
                <a:latin typeface="Arial" charset="0"/>
              </a:rPr>
              <a:t>”</a:t>
            </a:r>
            <a:endParaRPr lang="en-US" sz="2000" dirty="0">
              <a:latin typeface="Arial" charset="0"/>
            </a:endParaRPr>
          </a:p>
          <a:p>
            <a:pPr lvl="1">
              <a:lnSpc>
                <a:spcPct val="90000"/>
              </a:lnSpc>
            </a:pPr>
            <a:r>
              <a:rPr lang="en-US" sz="1800" dirty="0">
                <a:solidFill>
                  <a:srgbClr val="6076B4"/>
                </a:solidFill>
                <a:latin typeface="Arial" charset="0"/>
                <a:ea typeface="ＭＳ Ｐゴシック" charset="0"/>
              </a:rPr>
              <a:t>Much discussion of ML applied to Web. </a:t>
            </a:r>
            <a:r>
              <a:rPr lang="en-US" sz="1800" dirty="0" err="1">
                <a:solidFill>
                  <a:srgbClr val="6076B4"/>
                </a:solidFill>
                <a:latin typeface="Arial" charset="0"/>
                <a:ea typeface="ＭＳ Ｐゴシック" charset="0"/>
              </a:rPr>
              <a:t>Maes</a:t>
            </a:r>
            <a:r>
              <a:rPr lang="en-US" sz="1800" dirty="0">
                <a:solidFill>
                  <a:srgbClr val="6076B4"/>
                </a:solidFill>
                <a:latin typeface="Arial" charset="0"/>
                <a:ea typeface="ＭＳ Ｐゴシック" charset="0"/>
              </a:rPr>
              <a:t>, Mitchell, </a:t>
            </a:r>
            <a:r>
              <a:rPr lang="en-US" sz="1800" dirty="0" err="1">
                <a:solidFill>
                  <a:srgbClr val="6076B4"/>
                </a:solidFill>
                <a:latin typeface="Arial" charset="0"/>
                <a:ea typeface="ＭＳ Ｐゴシック" charset="0"/>
              </a:rPr>
              <a:t>Etzioni</a:t>
            </a:r>
            <a:r>
              <a:rPr lang="en-US" sz="1800" dirty="0">
                <a:solidFill>
                  <a:srgbClr val="6076B4"/>
                </a:solidFill>
                <a:latin typeface="Arial" charset="0"/>
                <a:ea typeface="ＭＳ Ｐゴシック" charset="0"/>
              </a:rPr>
              <a:t>.</a:t>
            </a:r>
          </a:p>
          <a:p>
            <a:pPr>
              <a:lnSpc>
                <a:spcPct val="90000"/>
              </a:lnSpc>
            </a:pPr>
            <a:r>
              <a:rPr lang="en-US" sz="2000" dirty="0">
                <a:latin typeface="Arial" charset="0"/>
              </a:rPr>
              <a:t>Tom </a:t>
            </a:r>
            <a:r>
              <a:rPr lang="en-US" sz="2000" dirty="0" smtClean="0">
                <a:latin typeface="Arial" charset="0"/>
              </a:rPr>
              <a:t>Mitchell’s </a:t>
            </a:r>
            <a:r>
              <a:rPr lang="en-US" sz="2000" dirty="0" err="1">
                <a:latin typeface="Arial" charset="0"/>
              </a:rPr>
              <a:t>WebKB</a:t>
            </a:r>
            <a:r>
              <a:rPr lang="en-US" sz="2000" dirty="0" smtClean="0">
                <a:latin typeface="Arial" charset="0"/>
              </a:rPr>
              <a:t>,</a:t>
            </a:r>
            <a:r>
              <a:rPr lang="en-US" sz="2000" dirty="0">
                <a:latin typeface="Arial" charset="0"/>
              </a:rPr>
              <a:t> </a:t>
            </a:r>
            <a:r>
              <a:rPr lang="en-US" sz="2000" dirty="0" smtClean="0">
                <a:latin typeface="Arial" charset="0"/>
              </a:rPr>
              <a:t>‘96</a:t>
            </a:r>
            <a:endParaRPr lang="en-US" sz="2000" dirty="0">
              <a:latin typeface="Arial" charset="0"/>
            </a:endParaRPr>
          </a:p>
          <a:p>
            <a:pPr lvl="1">
              <a:lnSpc>
                <a:spcPct val="90000"/>
              </a:lnSpc>
            </a:pPr>
            <a:r>
              <a:rPr lang="en-US" sz="1800" dirty="0">
                <a:solidFill>
                  <a:srgbClr val="6076B4"/>
                </a:solidFill>
                <a:latin typeface="Arial" charset="0"/>
                <a:ea typeface="ＭＳ Ｐゴシック" charset="0"/>
              </a:rPr>
              <a:t>Build KB</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s from the Web.</a:t>
            </a:r>
          </a:p>
          <a:p>
            <a:pPr>
              <a:lnSpc>
                <a:spcPct val="90000"/>
              </a:lnSpc>
            </a:pPr>
            <a:r>
              <a:rPr lang="en-US" sz="2000" dirty="0">
                <a:latin typeface="Arial" charset="0"/>
              </a:rPr>
              <a:t>Wrapper Induction</a:t>
            </a:r>
          </a:p>
          <a:p>
            <a:pPr lvl="1">
              <a:lnSpc>
                <a:spcPct val="90000"/>
              </a:lnSpc>
            </a:pPr>
            <a:r>
              <a:rPr lang="en-US" sz="1800" dirty="0">
                <a:solidFill>
                  <a:srgbClr val="6076B4"/>
                </a:solidFill>
                <a:latin typeface="Arial" charset="0"/>
                <a:ea typeface="ＭＳ Ｐゴシック" charset="0"/>
              </a:rPr>
              <a:t>Initially hand-build, then ML: [</a:t>
            </a:r>
            <a:r>
              <a:rPr lang="en-US" sz="1800" dirty="0" err="1">
                <a:solidFill>
                  <a:srgbClr val="6076B4"/>
                </a:solidFill>
                <a:latin typeface="Arial" charset="0"/>
                <a:ea typeface="ＭＳ Ｐゴシック" charset="0"/>
              </a:rPr>
              <a:t>Soderland</a:t>
            </a:r>
            <a:r>
              <a:rPr lang="en-US" sz="1800" dirty="0">
                <a:solidFill>
                  <a:srgbClr val="6076B4"/>
                </a:solidFill>
                <a:latin typeface="Arial" charset="0"/>
                <a:ea typeface="ＭＳ Ｐゴシック" charset="0"/>
              </a:rPr>
              <a:t> </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96], [</a:t>
            </a:r>
            <a:r>
              <a:rPr lang="en-US" sz="1800" dirty="0" err="1">
                <a:solidFill>
                  <a:srgbClr val="6076B4"/>
                </a:solidFill>
                <a:latin typeface="Arial" charset="0"/>
                <a:ea typeface="ＭＳ Ｐゴシック" charset="0"/>
              </a:rPr>
              <a:t>Kushmeric</a:t>
            </a:r>
            <a:r>
              <a:rPr lang="en-US" sz="1800" dirty="0">
                <a:solidFill>
                  <a:srgbClr val="6076B4"/>
                </a:solidFill>
                <a:latin typeface="Arial" charset="0"/>
                <a:ea typeface="ＭＳ Ｐゴシック" charset="0"/>
              </a:rPr>
              <a:t> </a:t>
            </a:r>
            <a:r>
              <a:rPr lang="ja-JP" altLang="en-US" sz="1800" dirty="0">
                <a:solidFill>
                  <a:srgbClr val="6076B4"/>
                </a:solidFill>
                <a:latin typeface="Arial" charset="0"/>
                <a:ea typeface="ＭＳ Ｐゴシック" charset="0"/>
              </a:rPr>
              <a:t>’</a:t>
            </a:r>
            <a:r>
              <a:rPr lang="en-US" sz="1800" dirty="0">
                <a:solidFill>
                  <a:srgbClr val="6076B4"/>
                </a:solidFill>
                <a:latin typeface="Arial" charset="0"/>
                <a:ea typeface="ＭＳ Ｐゴシック" charset="0"/>
              </a:rPr>
              <a:t>97],</a:t>
            </a:r>
            <a:r>
              <a:rPr lang="en-US" sz="1800" dirty="0" smtClean="0">
                <a:solidFill>
                  <a:srgbClr val="6076B4"/>
                </a:solidFill>
                <a:latin typeface="Arial" charset="0"/>
                <a:ea typeface="ＭＳ Ｐゴシック" charset="0"/>
              </a:rPr>
              <a:t>…</a:t>
            </a:r>
          </a:p>
          <a:p>
            <a:pPr lvl="1">
              <a:lnSpc>
                <a:spcPct val="90000"/>
              </a:lnSpc>
            </a:pPr>
            <a:r>
              <a:rPr lang="en-US" sz="1800" dirty="0" err="1" smtClean="0">
                <a:solidFill>
                  <a:srgbClr val="6076B4"/>
                </a:solidFill>
                <a:latin typeface="Arial" charset="0"/>
                <a:ea typeface="ＭＳ Ｐゴシック" charset="0"/>
              </a:rPr>
              <a:t>Citeseer</a:t>
            </a:r>
            <a:r>
              <a:rPr lang="en-US" sz="1800" dirty="0" smtClean="0">
                <a:solidFill>
                  <a:srgbClr val="6076B4"/>
                </a:solidFill>
                <a:latin typeface="Arial" charset="0"/>
                <a:ea typeface="ＭＳ Ｐゴシック" charset="0"/>
              </a:rPr>
              <a:t>; Cora; </a:t>
            </a:r>
            <a:r>
              <a:rPr lang="en-US" sz="1800" dirty="0" err="1" smtClean="0">
                <a:solidFill>
                  <a:srgbClr val="6076B4"/>
                </a:solidFill>
                <a:latin typeface="Arial" charset="0"/>
                <a:ea typeface="ＭＳ Ｐゴシック" charset="0"/>
              </a:rPr>
              <a:t>FlipDog</a:t>
            </a:r>
            <a:r>
              <a:rPr lang="en-US" sz="1800" dirty="0" smtClean="0">
                <a:solidFill>
                  <a:srgbClr val="6076B4"/>
                </a:solidFill>
                <a:latin typeface="Arial" charset="0"/>
                <a:ea typeface="ＭＳ Ｐゴシック" charset="0"/>
              </a:rPr>
              <a:t>; </a:t>
            </a:r>
            <a:r>
              <a:rPr lang="en-US" sz="1800" dirty="0" err="1" smtClean="0">
                <a:solidFill>
                  <a:srgbClr val="6076B4"/>
                </a:solidFill>
                <a:latin typeface="Arial" charset="0"/>
                <a:ea typeface="ＭＳ Ｐゴシック" charset="0"/>
              </a:rPr>
              <a:t>contEd</a:t>
            </a:r>
            <a:r>
              <a:rPr lang="en-US" sz="1800" dirty="0" smtClean="0">
                <a:solidFill>
                  <a:srgbClr val="6076B4"/>
                </a:solidFill>
                <a:latin typeface="Arial" charset="0"/>
                <a:ea typeface="ＭＳ Ｐゴシック" charset="0"/>
              </a:rPr>
              <a:t> courses, </a:t>
            </a:r>
            <a:r>
              <a:rPr lang="en-US" sz="1800" dirty="0" err="1" smtClean="0">
                <a:solidFill>
                  <a:srgbClr val="6076B4"/>
                </a:solidFill>
                <a:latin typeface="Arial" charset="0"/>
                <a:ea typeface="ＭＳ Ｐゴシック" charset="0"/>
              </a:rPr>
              <a:t>corpInfo</a:t>
            </a:r>
            <a:r>
              <a:rPr lang="en-US" sz="1800" dirty="0">
                <a:solidFill>
                  <a:srgbClr val="6076B4"/>
                </a:solidFill>
                <a:latin typeface="Arial" charset="0"/>
                <a:ea typeface="ＭＳ Ｐゴシック" charset="0"/>
              </a:rPr>
              <a:t>,... </a:t>
            </a:r>
          </a:p>
          <a:p>
            <a:pPr lvl="1">
              <a:lnSpc>
                <a:spcPct val="90000"/>
              </a:lnSpc>
            </a:pPr>
            <a:endParaRPr lang="en-US" sz="1800" dirty="0">
              <a:latin typeface="Arial" charset="0"/>
              <a:ea typeface="ＭＳ Ｐゴシック"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1"/>
          <p:cNvSpPr txBox="1">
            <a:spLocks noChangeArrowheads="1"/>
          </p:cNvSpPr>
          <p:nvPr/>
        </p:nvSpPr>
        <p:spPr bwMode="auto">
          <a:xfrm>
            <a:off x="4953000" y="1676400"/>
            <a:ext cx="1387475"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www.apple.com/retail</a:t>
            </a:r>
          </a:p>
        </p:txBody>
      </p:sp>
      <p:sp>
        <p:nvSpPr>
          <p:cNvPr id="39939" name="Rectangle 2"/>
          <p:cNvSpPr>
            <a:spLocks noGrp="1" noChangeArrowheads="1"/>
          </p:cNvSpPr>
          <p:nvPr>
            <p:ph type="title"/>
          </p:nvPr>
        </p:nvSpPr>
        <p:spPr>
          <a:xfrm>
            <a:off x="534988" y="152400"/>
            <a:ext cx="8304212" cy="685800"/>
          </a:xfrm>
        </p:spPr>
        <p:txBody>
          <a:bodyPr>
            <a:noAutofit/>
          </a:bodyPr>
          <a:lstStyle/>
          <a:p>
            <a:r>
              <a:rPr lang="en-US" sz="3600" dirty="0">
                <a:latin typeface="Arial" charset="0"/>
              </a:rPr>
              <a:t>What makes IE from the </a:t>
            </a:r>
            <a:r>
              <a:rPr lang="en-US" sz="3600" dirty="0" smtClean="0">
                <a:latin typeface="Arial" charset="0"/>
              </a:rPr>
              <a:t>Web Different</a:t>
            </a:r>
            <a:r>
              <a:rPr lang="en-US" sz="3600" dirty="0">
                <a:latin typeface="Arial" charset="0"/>
              </a:rPr>
              <a:t>?</a:t>
            </a:r>
          </a:p>
        </p:txBody>
      </p:sp>
      <p:sp>
        <p:nvSpPr>
          <p:cNvPr id="39940" name="Text Box 3"/>
          <p:cNvSpPr txBox="1">
            <a:spLocks noChangeArrowheads="1"/>
          </p:cNvSpPr>
          <p:nvPr/>
        </p:nvSpPr>
        <p:spPr bwMode="auto">
          <a:xfrm>
            <a:off x="1981200" y="914400"/>
            <a:ext cx="507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Less grammar, but more formatting &amp; linking</a:t>
            </a:r>
          </a:p>
        </p:txBody>
      </p:sp>
      <p:sp>
        <p:nvSpPr>
          <p:cNvPr id="39941" name="Text Box 5"/>
          <p:cNvSpPr txBox="1">
            <a:spLocks noChangeArrowheads="1"/>
          </p:cNvSpPr>
          <p:nvPr/>
        </p:nvSpPr>
        <p:spPr bwMode="auto">
          <a:xfrm>
            <a:off x="76200" y="5562600"/>
            <a:ext cx="441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dirty="0"/>
              <a:t>The directory structure, link structure, formatting &amp; layout of the Web is its own new grammar.</a:t>
            </a:r>
          </a:p>
        </p:txBody>
      </p:sp>
      <p:sp>
        <p:nvSpPr>
          <p:cNvPr id="39942" name="Text Box 8"/>
          <p:cNvSpPr txBox="1">
            <a:spLocks noChangeArrowheads="1"/>
          </p:cNvSpPr>
          <p:nvPr/>
        </p:nvSpPr>
        <p:spPr bwMode="auto">
          <a:xfrm>
            <a:off x="152400" y="1943100"/>
            <a:ext cx="3736975" cy="3390900"/>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600" b="0"/>
              <a:t>Apple to Open Its First Retail Store</a:t>
            </a:r>
          </a:p>
          <a:p>
            <a:pPr algn="ctr"/>
            <a:r>
              <a:rPr lang="en-US" sz="1600" b="0"/>
              <a:t>in New York City</a:t>
            </a:r>
          </a:p>
          <a:p>
            <a:endParaRPr lang="en-US" sz="1600" b="0"/>
          </a:p>
          <a:p>
            <a:r>
              <a:rPr lang="en-US" sz="1200" b="0"/>
              <a:t>MACWORLD EXPO, NEW YORK--July 17, 2002--Apple's first retail store in New York City will open in Manhattan's SoHo district on Thursday, July 18 at 8:00 a.m. EDT. The SoHo store will be Apple's largest retail store to date and is a stunning example of Apple's commitment to offering customers the world's best computer shopping experience.</a:t>
            </a:r>
          </a:p>
          <a:p>
            <a:endParaRPr lang="en-US" sz="1200" b="0"/>
          </a:p>
          <a:p>
            <a:r>
              <a:rPr lang="en-US" sz="1200" b="0"/>
              <a:t>"Fourteen months after opening our first retail store, our 31 stores are attracting over 100,000 visitors each week," said Steve Jobs, Apple's CEO. "We hope our SoHo store will surprise and delight both Mac and PC users who want to see everything the Mac can do to enhance their digital lifestyles." </a:t>
            </a:r>
          </a:p>
        </p:txBody>
      </p:sp>
      <p:pic>
        <p:nvPicPr>
          <p:cNvPr id="39943" name="Picture 10" descr="2002_10_15_200030_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1981200"/>
            <a:ext cx="3424237" cy="24542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4" name="Text Box 14"/>
          <p:cNvSpPr txBox="1">
            <a:spLocks noChangeArrowheads="1"/>
          </p:cNvSpPr>
          <p:nvPr/>
        </p:nvSpPr>
        <p:spPr bwMode="auto">
          <a:xfrm>
            <a:off x="4287838" y="3108325"/>
            <a:ext cx="1695450"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www.apple.com/retail/soho</a:t>
            </a:r>
          </a:p>
        </p:txBody>
      </p:sp>
      <p:pic>
        <p:nvPicPr>
          <p:cNvPr id="39945" name="Picture 17" descr="2002_10_15_201332_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352800"/>
            <a:ext cx="3324225" cy="25304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6" name="Text Box 19"/>
          <p:cNvSpPr txBox="1">
            <a:spLocks noChangeArrowheads="1"/>
          </p:cNvSpPr>
          <p:nvPr/>
        </p:nvSpPr>
        <p:spPr bwMode="auto">
          <a:xfrm>
            <a:off x="5826125" y="3581400"/>
            <a:ext cx="2397125"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www.apple.com/retail/soho/theatre.html</a:t>
            </a:r>
          </a:p>
        </p:txBody>
      </p:sp>
      <p:pic>
        <p:nvPicPr>
          <p:cNvPr id="39947" name="Picture 18" descr="2002_10_15_201500_sh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810000"/>
            <a:ext cx="3205162" cy="29495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8" name="Line 20"/>
          <p:cNvSpPr>
            <a:spLocks noChangeShapeType="1"/>
          </p:cNvSpPr>
          <p:nvPr/>
        </p:nvSpPr>
        <p:spPr bwMode="auto">
          <a:xfrm flipV="1">
            <a:off x="4953000" y="4130675"/>
            <a:ext cx="838200" cy="838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9" name="Text Box 21"/>
          <p:cNvSpPr txBox="1">
            <a:spLocks noChangeArrowheads="1"/>
          </p:cNvSpPr>
          <p:nvPr/>
        </p:nvSpPr>
        <p:spPr bwMode="auto">
          <a:xfrm>
            <a:off x="1298575" y="1371600"/>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Newswire</a:t>
            </a:r>
          </a:p>
        </p:txBody>
      </p:sp>
      <p:sp>
        <p:nvSpPr>
          <p:cNvPr id="39950" name="Text Box 22"/>
          <p:cNvSpPr txBox="1">
            <a:spLocks noChangeArrowheads="1"/>
          </p:cNvSpPr>
          <p:nvPr/>
        </p:nvSpPr>
        <p:spPr bwMode="auto">
          <a:xfrm>
            <a:off x="6496050" y="13716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Web</a:t>
            </a:r>
            <a:endParaRPr lang="en-US" sz="1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95400"/>
          </a:xfrm>
        </p:spPr>
        <p:txBody>
          <a:bodyPr>
            <a:normAutofit fontScale="90000"/>
          </a:bodyPr>
          <a:lstStyle/>
          <a:p>
            <a:pPr>
              <a:lnSpc>
                <a:spcPct val="100000"/>
              </a:lnSpc>
            </a:pPr>
            <a:r>
              <a:rPr lang="en-US" dirty="0">
                <a:latin typeface="Arial" charset="0"/>
              </a:rPr>
              <a:t>Landscape of IE Tasks </a:t>
            </a:r>
            <a:r>
              <a:rPr lang="en-US" dirty="0" smtClean="0">
                <a:latin typeface="Arial" charset="0"/>
              </a:rPr>
              <a:t>(1)</a:t>
            </a:r>
            <a:r>
              <a:rPr lang="en-US" dirty="0">
                <a:latin typeface="Arial" charset="0"/>
              </a:rPr>
              <a:t>:</a:t>
            </a:r>
            <a:br>
              <a:rPr lang="en-US" dirty="0">
                <a:latin typeface="Arial" charset="0"/>
              </a:rPr>
            </a:br>
            <a:r>
              <a:rPr lang="en-US" sz="4000" u="sng" dirty="0" smtClean="0">
                <a:latin typeface="Arial" charset="0"/>
              </a:rPr>
              <a:t>Types of Extractions</a:t>
            </a:r>
            <a:endParaRPr lang="en-US" dirty="0"/>
          </a:p>
        </p:txBody>
      </p:sp>
      <p:grpSp>
        <p:nvGrpSpPr>
          <p:cNvPr id="8" name="Group 7"/>
          <p:cNvGrpSpPr/>
          <p:nvPr/>
        </p:nvGrpSpPr>
        <p:grpSpPr>
          <a:xfrm>
            <a:off x="228600" y="1981200"/>
            <a:ext cx="4138934" cy="2242497"/>
            <a:chOff x="533400" y="2362200"/>
            <a:chExt cx="4138934" cy="2242497"/>
          </a:xfrm>
        </p:grpSpPr>
        <p:pic>
          <p:nvPicPr>
            <p:cNvPr id="5" name="Picture 4"/>
            <p:cNvPicPr>
              <a:picLocks noChangeAspect="1"/>
            </p:cNvPicPr>
            <p:nvPr/>
          </p:nvPicPr>
          <p:blipFill rotWithShape="1">
            <a:blip r:embed="rId2"/>
            <a:srcRect t="18253"/>
            <a:stretch/>
          </p:blipFill>
          <p:spPr>
            <a:xfrm>
              <a:off x="533400" y="2362200"/>
              <a:ext cx="4138934" cy="2242497"/>
            </a:xfrm>
            <a:prstGeom prst="rect">
              <a:avLst/>
            </a:prstGeom>
            <a:ln>
              <a:noFill/>
            </a:ln>
          </p:spPr>
        </p:pic>
        <p:sp>
          <p:nvSpPr>
            <p:cNvPr id="7" name="Rectangle 6"/>
            <p:cNvSpPr/>
            <p:nvPr/>
          </p:nvSpPr>
          <p:spPr>
            <a:xfrm>
              <a:off x="609600" y="2438400"/>
              <a:ext cx="19812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419600" y="1981200"/>
            <a:ext cx="3836534" cy="2392988"/>
            <a:chOff x="4800600" y="2331412"/>
            <a:chExt cx="3836534" cy="2392988"/>
          </a:xfrm>
        </p:grpSpPr>
        <p:pic>
          <p:nvPicPr>
            <p:cNvPr id="6" name="Picture 5"/>
            <p:cNvPicPr>
              <a:picLocks noChangeAspect="1"/>
            </p:cNvPicPr>
            <p:nvPr/>
          </p:nvPicPr>
          <p:blipFill rotWithShape="1">
            <a:blip r:embed="rId3"/>
            <a:srcRect t="12766"/>
            <a:stretch/>
          </p:blipFill>
          <p:spPr>
            <a:xfrm>
              <a:off x="4800600" y="2331412"/>
              <a:ext cx="3836534" cy="2392988"/>
            </a:xfrm>
            <a:prstGeom prst="rect">
              <a:avLst/>
            </a:prstGeom>
            <a:ln>
              <a:noFill/>
            </a:ln>
          </p:spPr>
        </p:pic>
        <p:sp>
          <p:nvSpPr>
            <p:cNvPr id="9" name="Rectangle 8"/>
            <p:cNvSpPr/>
            <p:nvPr/>
          </p:nvSpPr>
          <p:spPr>
            <a:xfrm>
              <a:off x="4876800" y="2438400"/>
              <a:ext cx="1752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914400" y="1600200"/>
            <a:ext cx="3057448" cy="369332"/>
          </a:xfrm>
          <a:prstGeom prst="rect">
            <a:avLst/>
          </a:prstGeom>
          <a:noFill/>
        </p:spPr>
        <p:txBody>
          <a:bodyPr wrap="none" rtlCol="0">
            <a:spAutoFit/>
          </a:bodyPr>
          <a:lstStyle/>
          <a:p>
            <a:r>
              <a:rPr lang="en-US" dirty="0" smtClean="0"/>
              <a:t>Named Entity Recognition</a:t>
            </a:r>
          </a:p>
        </p:txBody>
      </p:sp>
      <p:sp>
        <p:nvSpPr>
          <p:cNvPr id="12" name="TextBox 11"/>
          <p:cNvSpPr txBox="1"/>
          <p:nvPr/>
        </p:nvSpPr>
        <p:spPr>
          <a:xfrm>
            <a:off x="5334000" y="1600200"/>
            <a:ext cx="2762708" cy="369332"/>
          </a:xfrm>
          <a:prstGeom prst="rect">
            <a:avLst/>
          </a:prstGeom>
          <a:noFill/>
        </p:spPr>
        <p:txBody>
          <a:bodyPr wrap="none" rtlCol="0">
            <a:spAutoFit/>
          </a:bodyPr>
          <a:lstStyle/>
          <a:p>
            <a:r>
              <a:rPr lang="en-US" dirty="0" smtClean="0"/>
              <a:t>Relationship Extraction</a:t>
            </a:r>
          </a:p>
        </p:txBody>
      </p:sp>
      <p:sp>
        <p:nvSpPr>
          <p:cNvPr id="14" name="TextBox 13"/>
          <p:cNvSpPr txBox="1"/>
          <p:nvPr/>
        </p:nvSpPr>
        <p:spPr>
          <a:xfrm>
            <a:off x="2438400" y="4572000"/>
            <a:ext cx="4953000" cy="369332"/>
          </a:xfrm>
          <a:prstGeom prst="rect">
            <a:avLst/>
          </a:prstGeom>
          <a:noFill/>
        </p:spPr>
        <p:txBody>
          <a:bodyPr wrap="square" rtlCol="0">
            <a:spAutoFit/>
          </a:bodyPr>
          <a:lstStyle/>
          <a:p>
            <a:r>
              <a:rPr lang="en-US" dirty="0" smtClean="0"/>
              <a:t>Adjective Extractions -&gt; Sentiment Analysis</a:t>
            </a:r>
          </a:p>
        </p:txBody>
      </p:sp>
      <p:pic>
        <p:nvPicPr>
          <p:cNvPr id="15" name="Picture 14"/>
          <p:cNvPicPr>
            <a:picLocks noChangeAspect="1"/>
          </p:cNvPicPr>
          <p:nvPr/>
        </p:nvPicPr>
        <p:blipFill rotWithShape="1">
          <a:blip r:embed="rId4"/>
          <a:srcRect l="1925" t="24186" r="23978" b="22512"/>
          <a:stretch/>
        </p:blipFill>
        <p:spPr>
          <a:xfrm>
            <a:off x="1905000" y="4876800"/>
            <a:ext cx="5943600" cy="1837825"/>
          </a:xfrm>
          <a:prstGeom prst="rect">
            <a:avLst/>
          </a:prstGeom>
        </p:spPr>
      </p:pic>
    </p:spTree>
    <p:extLst>
      <p:ext uri="{BB962C8B-B14F-4D97-AF65-F5344CB8AC3E}">
        <p14:creationId xmlns:p14="http://schemas.microsoft.com/office/powerpoint/2010/main" val="3660016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normAutofit fontScale="90000"/>
          </a:bodyPr>
          <a:lstStyle/>
          <a:p>
            <a:pPr>
              <a:lnSpc>
                <a:spcPct val="100000"/>
              </a:lnSpc>
            </a:pPr>
            <a:r>
              <a:rPr lang="en-US" dirty="0">
                <a:latin typeface="Arial" charset="0"/>
              </a:rPr>
              <a:t>Landscape of IE Tasks </a:t>
            </a:r>
            <a:r>
              <a:rPr lang="en-US" dirty="0" smtClean="0">
                <a:latin typeface="Arial" charset="0"/>
              </a:rPr>
              <a:t>(2)</a:t>
            </a:r>
            <a:r>
              <a:rPr lang="en-US" dirty="0">
                <a:latin typeface="Arial" charset="0"/>
              </a:rPr>
              <a:t>:</a:t>
            </a:r>
            <a:br>
              <a:rPr lang="en-US" dirty="0">
                <a:latin typeface="Arial" charset="0"/>
              </a:rPr>
            </a:br>
            <a:r>
              <a:rPr lang="en-US" sz="4000" u="sng" dirty="0" smtClean="0">
                <a:latin typeface="Arial" charset="0"/>
              </a:rPr>
              <a:t>Granularity of Extraction</a:t>
            </a:r>
            <a:endParaRPr lang="en-US" dirty="0"/>
          </a:p>
        </p:txBody>
      </p:sp>
      <p:sp>
        <p:nvSpPr>
          <p:cNvPr id="3" name="Content Placeholder 2"/>
          <p:cNvSpPr>
            <a:spLocks noGrp="1"/>
          </p:cNvSpPr>
          <p:nvPr>
            <p:ph idx="1"/>
          </p:nvPr>
        </p:nvSpPr>
        <p:spPr>
          <a:xfrm>
            <a:off x="457200" y="1371600"/>
            <a:ext cx="8229600" cy="4754563"/>
          </a:xfrm>
        </p:spPr>
        <p:txBody>
          <a:bodyPr/>
          <a:lstStyle/>
          <a:p>
            <a:endParaRPr lang="en-US" sz="2800" dirty="0" smtClean="0"/>
          </a:p>
          <a:p>
            <a:r>
              <a:rPr lang="en-US" sz="2800" dirty="0" smtClean="0"/>
              <a:t>Record or Sentence. e.g.</a:t>
            </a:r>
          </a:p>
          <a:p>
            <a:pPr lvl="1"/>
            <a:r>
              <a:rPr lang="en-US" sz="1800" dirty="0" smtClean="0"/>
              <a:t>Address</a:t>
            </a:r>
          </a:p>
          <a:p>
            <a:pPr lvl="1"/>
            <a:r>
              <a:rPr lang="en-US" sz="1800" dirty="0" smtClean="0"/>
              <a:t>Classified Ad</a:t>
            </a:r>
          </a:p>
          <a:p>
            <a:pPr lvl="1"/>
            <a:r>
              <a:rPr lang="en-US" sz="1800" dirty="0" smtClean="0"/>
              <a:t>Citation </a:t>
            </a:r>
          </a:p>
          <a:p>
            <a:endParaRPr lang="en-US" sz="2800" dirty="0" smtClean="0"/>
          </a:p>
          <a:p>
            <a:r>
              <a:rPr lang="en-US" sz="2800" dirty="0" smtClean="0"/>
              <a:t>Paragraph and Document. </a:t>
            </a:r>
            <a:r>
              <a:rPr lang="en-US" sz="2800" dirty="0"/>
              <a:t>e</a:t>
            </a:r>
            <a:r>
              <a:rPr lang="en-US" sz="2800" dirty="0" smtClean="0"/>
              <a:t>.g.,</a:t>
            </a:r>
          </a:p>
          <a:p>
            <a:pPr lvl="1"/>
            <a:r>
              <a:rPr lang="en-US" sz="1800" dirty="0" smtClean="0"/>
              <a:t>News Article </a:t>
            </a:r>
          </a:p>
          <a:p>
            <a:pPr lvl="1"/>
            <a:r>
              <a:rPr lang="en-US" sz="1800" dirty="0" smtClean="0"/>
              <a:t>Emails</a:t>
            </a:r>
          </a:p>
          <a:p>
            <a:pPr lvl="1"/>
            <a:endParaRPr lang="en-US" dirty="0" smtClean="0"/>
          </a:p>
          <a:p>
            <a:endParaRPr lang="en-US" dirty="0" smtClean="0"/>
          </a:p>
        </p:txBody>
      </p:sp>
    </p:spTree>
    <p:extLst>
      <p:ext uri="{BB962C8B-B14F-4D97-AF65-F5344CB8AC3E}">
        <p14:creationId xmlns:p14="http://schemas.microsoft.com/office/powerpoint/2010/main" val="72584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979B7-B5B6-B94B-B9A0-B5FBF10D4864}"/>
              </a:ext>
            </a:extLst>
          </p:cNvPr>
          <p:cNvSpPr>
            <a:spLocks noGrp="1"/>
          </p:cNvSpPr>
          <p:nvPr>
            <p:ph type="title"/>
          </p:nvPr>
        </p:nvSpPr>
        <p:spPr/>
        <p:txBody>
          <a:bodyPr/>
          <a:lstStyle/>
          <a:p>
            <a:r>
              <a:rPr lang="en-US" dirty="0" smtClean="0"/>
              <a:t>Where are we?</a:t>
            </a:r>
            <a:endParaRPr lang="en-US" dirty="0"/>
          </a:p>
        </p:txBody>
      </p:sp>
      <p:sp>
        <p:nvSpPr>
          <p:cNvPr id="3" name="Content Placeholder 2">
            <a:extLst>
              <a:ext uri="{FF2B5EF4-FFF2-40B4-BE49-F238E27FC236}">
                <a16:creationId xmlns="" xmlns:a16="http://schemas.microsoft.com/office/drawing/2014/main" id="{4519927B-F924-1146-B1C7-12BC001C7C25}"/>
              </a:ext>
            </a:extLst>
          </p:cNvPr>
          <p:cNvSpPr>
            <a:spLocks noGrp="1"/>
          </p:cNvSpPr>
          <p:nvPr>
            <p:ph idx="1"/>
          </p:nvPr>
        </p:nvSpPr>
        <p:spPr/>
        <p:txBody>
          <a:bodyPr>
            <a:normAutofit/>
          </a:bodyPr>
          <a:lstStyle/>
          <a:p>
            <a:r>
              <a:rPr lang="en-US" dirty="0"/>
              <a:t>Information Extraction</a:t>
            </a:r>
          </a:p>
          <a:p>
            <a:pPr lvl="1"/>
            <a:r>
              <a:rPr lang="en-US" dirty="0"/>
              <a:t>Semi-structured: Web, HTML</a:t>
            </a:r>
          </a:p>
          <a:p>
            <a:pPr lvl="1"/>
            <a:r>
              <a:rPr lang="en-US" b="1" dirty="0">
                <a:solidFill>
                  <a:srgbClr val="FF0000"/>
                </a:solidFill>
              </a:rPr>
              <a:t>Unstructured: Text, Adds, Tweets, …</a:t>
            </a:r>
          </a:p>
          <a:p>
            <a:r>
              <a:rPr lang="en-US" dirty="0"/>
              <a:t>Entity Linkage, Data Cleaning, Normalization</a:t>
            </a:r>
          </a:p>
          <a:p>
            <a:r>
              <a:rPr lang="en-US" dirty="0"/>
              <a:t>Logical Data Integration</a:t>
            </a:r>
          </a:p>
          <a:p>
            <a:pPr lvl="1"/>
            <a:r>
              <a:rPr lang="en-US" dirty="0"/>
              <a:t>Mediators, Query Rewriting</a:t>
            </a:r>
          </a:p>
          <a:p>
            <a:pPr lvl="1"/>
            <a:r>
              <a:rPr lang="en-US" dirty="0"/>
              <a:t>Warehouse, Logical Data Exchange</a:t>
            </a:r>
          </a:p>
          <a:p>
            <a:r>
              <a:rPr lang="en-US" dirty="0"/>
              <a:t>Automatic Source Modeling/Learning Schema Mappings</a:t>
            </a:r>
          </a:p>
          <a:p>
            <a:r>
              <a:rPr lang="en-US" dirty="0"/>
              <a:t>Semantic Web</a:t>
            </a:r>
          </a:p>
          <a:p>
            <a:pPr lvl="1"/>
            <a:r>
              <a:rPr lang="en-US" dirty="0"/>
              <a:t>RDF, SPARQL, OWL, Linked Data</a:t>
            </a:r>
          </a:p>
          <a:p>
            <a:r>
              <a:rPr lang="en-US" dirty="0"/>
              <a:t>Advanced Topics</a:t>
            </a:r>
          </a:p>
          <a:p>
            <a:pPr lvl="1"/>
            <a:r>
              <a:rPr lang="en-US" dirty="0"/>
              <a:t>Geospatial Data Integration, Knowledge Graphs</a:t>
            </a:r>
          </a:p>
          <a:p>
            <a:pPr lvl="1"/>
            <a:endParaRPr lang="en-US" dirty="0"/>
          </a:p>
          <a:p>
            <a:endParaRPr lang="en-US" dirty="0"/>
          </a:p>
          <a:p>
            <a:pPr lvl="1"/>
            <a:endParaRPr lang="en-US" dirty="0"/>
          </a:p>
          <a:p>
            <a:pPr lvl="1"/>
            <a:endParaRPr lang="en-US" dirty="0"/>
          </a:p>
        </p:txBody>
      </p:sp>
      <p:sp>
        <p:nvSpPr>
          <p:cNvPr id="4" name="Left Arrow 3"/>
          <p:cNvSpPr/>
          <p:nvPr/>
        </p:nvSpPr>
        <p:spPr>
          <a:xfrm rot="19478334">
            <a:off x="4787374" y="1456643"/>
            <a:ext cx="990600" cy="533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58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0"/>
            <a:ext cx="8229600" cy="1143000"/>
          </a:xfrm>
        </p:spPr>
        <p:txBody>
          <a:bodyPr>
            <a:noAutofit/>
          </a:bodyPr>
          <a:lstStyle/>
          <a:p>
            <a:pPr>
              <a:lnSpc>
                <a:spcPct val="100000"/>
              </a:lnSpc>
            </a:pPr>
            <a:r>
              <a:rPr lang="en-US" sz="4000" dirty="0">
                <a:latin typeface="Arial" charset="0"/>
              </a:rPr>
              <a:t>Landscape of IE Tasks </a:t>
            </a:r>
            <a:r>
              <a:rPr lang="en-US" sz="4000" dirty="0" smtClean="0">
                <a:latin typeface="Arial" charset="0"/>
              </a:rPr>
              <a:t>(</a:t>
            </a:r>
            <a:r>
              <a:rPr lang="en-US" sz="4000" dirty="0">
                <a:latin typeface="Arial" charset="0"/>
              </a:rPr>
              <a:t>3</a:t>
            </a:r>
            <a:r>
              <a:rPr lang="en-US" sz="4000" dirty="0" smtClean="0">
                <a:latin typeface="Arial" charset="0"/>
              </a:rPr>
              <a:t>):</a:t>
            </a:r>
            <a:br>
              <a:rPr lang="en-US" sz="4000" dirty="0" smtClean="0">
                <a:latin typeface="Arial" charset="0"/>
              </a:rPr>
            </a:br>
            <a:r>
              <a:rPr lang="en-US" sz="3200" u="sng" dirty="0" smtClean="0">
                <a:latin typeface="Arial" charset="0"/>
              </a:rPr>
              <a:t>Degree of Structure</a:t>
            </a:r>
            <a:endParaRPr lang="en-US" sz="3200" u="sng" dirty="0">
              <a:latin typeface="Arial" charset="0"/>
            </a:endParaRPr>
          </a:p>
        </p:txBody>
      </p:sp>
      <p:sp>
        <p:nvSpPr>
          <p:cNvPr id="41987" name="Text Box 3"/>
          <p:cNvSpPr txBox="1">
            <a:spLocks noChangeArrowheads="1"/>
          </p:cNvSpPr>
          <p:nvPr/>
        </p:nvSpPr>
        <p:spPr bwMode="auto">
          <a:xfrm>
            <a:off x="1162050" y="1371600"/>
            <a:ext cx="2190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u="sng"/>
              <a:t>Text paragraphs</a:t>
            </a:r>
          </a:p>
          <a:p>
            <a:pPr algn="ctr"/>
            <a:r>
              <a:rPr lang="en-US" sz="1800" u="sng"/>
              <a:t>without formatting</a:t>
            </a:r>
          </a:p>
        </p:txBody>
      </p:sp>
      <p:sp>
        <p:nvSpPr>
          <p:cNvPr id="41988" name="Text Box 4"/>
          <p:cNvSpPr txBox="1">
            <a:spLocks noChangeArrowheads="1"/>
          </p:cNvSpPr>
          <p:nvPr/>
        </p:nvSpPr>
        <p:spPr bwMode="auto">
          <a:xfrm>
            <a:off x="4606925" y="1295400"/>
            <a:ext cx="3257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u="sng"/>
              <a:t>Grammatical sentences</a:t>
            </a:r>
            <a:br>
              <a:rPr lang="en-US" sz="1800" u="sng"/>
            </a:br>
            <a:r>
              <a:rPr lang="en-US" sz="1800" u="sng"/>
              <a:t>and some formatting &amp; links</a:t>
            </a:r>
          </a:p>
        </p:txBody>
      </p:sp>
      <p:sp>
        <p:nvSpPr>
          <p:cNvPr id="41989" name="Text Box 5"/>
          <p:cNvSpPr txBox="1">
            <a:spLocks noChangeArrowheads="1"/>
          </p:cNvSpPr>
          <p:nvPr/>
        </p:nvSpPr>
        <p:spPr bwMode="auto">
          <a:xfrm>
            <a:off x="838200" y="3810000"/>
            <a:ext cx="3117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u="sng" dirty="0"/>
              <a:t>Non-grammatical snippets,</a:t>
            </a:r>
            <a:br>
              <a:rPr lang="en-US" sz="1800" u="sng" dirty="0"/>
            </a:br>
            <a:r>
              <a:rPr lang="en-US" sz="1800" u="sng" dirty="0"/>
              <a:t>rich formatting &amp; links</a:t>
            </a:r>
          </a:p>
        </p:txBody>
      </p:sp>
      <p:sp>
        <p:nvSpPr>
          <p:cNvPr id="41990" name="Text Box 6"/>
          <p:cNvSpPr txBox="1">
            <a:spLocks noChangeArrowheads="1"/>
          </p:cNvSpPr>
          <p:nvPr/>
        </p:nvSpPr>
        <p:spPr bwMode="auto">
          <a:xfrm>
            <a:off x="6019800" y="3886200"/>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u="sng" dirty="0"/>
              <a:t>Tables</a:t>
            </a:r>
          </a:p>
        </p:txBody>
      </p:sp>
      <p:pic>
        <p:nvPicPr>
          <p:cNvPr id="41991" name="Picture 8" descr="2002_10_16_095400_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81200"/>
            <a:ext cx="2819400" cy="1874838"/>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41992" name="Text Box 9"/>
          <p:cNvSpPr txBox="1">
            <a:spLocks noChangeArrowheads="1"/>
          </p:cNvSpPr>
          <p:nvPr/>
        </p:nvSpPr>
        <p:spPr bwMode="auto">
          <a:xfrm>
            <a:off x="685800" y="2065338"/>
            <a:ext cx="3352800" cy="1744662"/>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Astro Teller is the CEO and co-founder of BodyMedia. Astro holds a Ph.D. in Artificial Intelligence from Carnegie Mellon University, where he was inducted as a national Hertz fellow. His M.S. in symbolic and heuristic computation and B.S. in computer science are from Stanford University. His work in science, literature and business has appeared in international media from the New York Times to CNN to NPR.</a:t>
            </a:r>
          </a:p>
        </p:txBody>
      </p:sp>
      <p:pic>
        <p:nvPicPr>
          <p:cNvPr id="41993" name="Picture 11" descr="2002_10_16_101227_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419600"/>
            <a:ext cx="3762375" cy="23050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pic>
      <p:pic>
        <p:nvPicPr>
          <p:cNvPr id="41994" name="Picture 14" descr="2002_10_16_102205_sh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225971"/>
            <a:ext cx="4291012"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a:xfrm>
            <a:off x="457200" y="0"/>
            <a:ext cx="8229600" cy="1295400"/>
          </a:xfrm>
        </p:spPr>
        <p:txBody>
          <a:bodyPr>
            <a:noAutofit/>
          </a:bodyPr>
          <a:lstStyle/>
          <a:p>
            <a:pPr>
              <a:lnSpc>
                <a:spcPct val="100000"/>
              </a:lnSpc>
            </a:pPr>
            <a:r>
              <a:rPr lang="en-US" sz="4000" dirty="0">
                <a:latin typeface="Arial" charset="0"/>
              </a:rPr>
              <a:t>Landscape of IE Tasks </a:t>
            </a:r>
            <a:r>
              <a:rPr lang="en-US" sz="4000" dirty="0" smtClean="0">
                <a:latin typeface="Arial" charset="0"/>
              </a:rPr>
              <a:t>(4</a:t>
            </a:r>
            <a:r>
              <a:rPr lang="en-US" sz="4000" dirty="0">
                <a:latin typeface="Arial" charset="0"/>
              </a:rPr>
              <a:t>):</a:t>
            </a:r>
            <a:br>
              <a:rPr lang="en-US" sz="4000" dirty="0">
                <a:latin typeface="Arial" charset="0"/>
              </a:rPr>
            </a:br>
            <a:r>
              <a:rPr lang="en-US" sz="3200" u="sng" dirty="0" smtClean="0">
                <a:latin typeface="Arial" charset="0"/>
              </a:rPr>
              <a:t>Heterogeneity of Source</a:t>
            </a:r>
            <a:endParaRPr lang="en-US" sz="3200" u="sng" dirty="0">
              <a:latin typeface="Arial" charset="0"/>
            </a:endParaRPr>
          </a:p>
        </p:txBody>
      </p:sp>
      <p:sp>
        <p:nvSpPr>
          <p:cNvPr id="44035" name="Text Box 1027"/>
          <p:cNvSpPr txBox="1">
            <a:spLocks noChangeArrowheads="1"/>
          </p:cNvSpPr>
          <p:nvPr/>
        </p:nvSpPr>
        <p:spPr bwMode="auto">
          <a:xfrm>
            <a:off x="669925" y="1600200"/>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Web site specific</a:t>
            </a:r>
          </a:p>
        </p:txBody>
      </p:sp>
      <p:sp>
        <p:nvSpPr>
          <p:cNvPr id="44036" name="Text Box 1029"/>
          <p:cNvSpPr txBox="1">
            <a:spLocks noChangeArrowheads="1"/>
          </p:cNvSpPr>
          <p:nvPr/>
        </p:nvSpPr>
        <p:spPr bwMode="auto">
          <a:xfrm>
            <a:off x="3565525" y="1600200"/>
            <a:ext cx="175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Genre specific</a:t>
            </a:r>
          </a:p>
        </p:txBody>
      </p:sp>
      <p:sp>
        <p:nvSpPr>
          <p:cNvPr id="44037" name="Text Box 1031"/>
          <p:cNvSpPr txBox="1">
            <a:spLocks noChangeArrowheads="1"/>
          </p:cNvSpPr>
          <p:nvPr/>
        </p:nvSpPr>
        <p:spPr bwMode="auto">
          <a:xfrm>
            <a:off x="6232525" y="1600200"/>
            <a:ext cx="220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Wide, non-specific</a:t>
            </a:r>
          </a:p>
        </p:txBody>
      </p:sp>
      <p:pic>
        <p:nvPicPr>
          <p:cNvPr id="44038" name="Picture 1040" descr="2002_10_15_180717_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68600"/>
            <a:ext cx="2109788" cy="3276600"/>
          </a:xfrm>
          <a:prstGeom prst="rect">
            <a:avLst/>
          </a:prstGeom>
          <a:noFill/>
          <a:ln w="76200">
            <a:solidFill>
              <a:srgbClr val="C0C0C0"/>
            </a:solidFill>
            <a:miter lim="800000"/>
            <a:headEnd/>
            <a:tailEnd/>
          </a:ln>
          <a:extLst>
            <a:ext uri="{909E8E84-426E-40dd-AFC4-6F175D3DCCD1}">
              <a14:hiddenFill xmlns:a14="http://schemas.microsoft.com/office/drawing/2010/main">
                <a:solidFill>
                  <a:srgbClr val="FFFFFF"/>
                </a:solidFill>
              </a14:hiddenFill>
            </a:ext>
          </a:extLst>
        </p:spPr>
      </p:pic>
      <p:pic>
        <p:nvPicPr>
          <p:cNvPr id="44039" name="Picture 1042" descr="2002_10_15_181426_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784475"/>
            <a:ext cx="2522538" cy="2667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0" name="Picture 1043" descr="2002_10_15_181803_sh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819525"/>
            <a:ext cx="2549525" cy="27336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041" name="Text Box 1052"/>
          <p:cNvSpPr txBox="1">
            <a:spLocks noChangeArrowheads="1"/>
          </p:cNvSpPr>
          <p:nvPr/>
        </p:nvSpPr>
        <p:spPr bwMode="auto">
          <a:xfrm>
            <a:off x="225425" y="2360613"/>
            <a:ext cx="2665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600">
                <a:solidFill>
                  <a:schemeClr val="bg2"/>
                </a:solidFill>
              </a:rPr>
              <a:t>Amazon.com Book Pages</a:t>
            </a:r>
            <a:endParaRPr lang="en-US" sz="1600" i="1">
              <a:solidFill>
                <a:schemeClr val="bg2"/>
              </a:solidFill>
            </a:endParaRPr>
          </a:p>
        </p:txBody>
      </p:sp>
      <p:sp>
        <p:nvSpPr>
          <p:cNvPr id="44042" name="Text Box 1053"/>
          <p:cNvSpPr txBox="1">
            <a:spLocks noChangeArrowheads="1"/>
          </p:cNvSpPr>
          <p:nvPr/>
        </p:nvSpPr>
        <p:spPr bwMode="auto">
          <a:xfrm>
            <a:off x="4051300" y="2360613"/>
            <a:ext cx="1085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600">
                <a:solidFill>
                  <a:schemeClr val="bg2"/>
                </a:solidFill>
              </a:rPr>
              <a:t>Resumes</a:t>
            </a:r>
          </a:p>
        </p:txBody>
      </p:sp>
      <p:sp>
        <p:nvSpPr>
          <p:cNvPr id="44043" name="Text Box 1054"/>
          <p:cNvSpPr txBox="1">
            <a:spLocks noChangeArrowheads="1"/>
          </p:cNvSpPr>
          <p:nvPr/>
        </p:nvSpPr>
        <p:spPr bwMode="auto">
          <a:xfrm>
            <a:off x="6569075" y="2360613"/>
            <a:ext cx="1889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600">
                <a:solidFill>
                  <a:schemeClr val="bg2"/>
                </a:solidFill>
              </a:rPr>
              <a:t>University Names</a:t>
            </a:r>
          </a:p>
        </p:txBody>
      </p:sp>
      <p:pic>
        <p:nvPicPr>
          <p:cNvPr id="44044" name="Picture 1039" descr="2002_10_15_180658_sh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800" y="3344863"/>
            <a:ext cx="2184400" cy="3200400"/>
          </a:xfrm>
          <a:prstGeom prst="rect">
            <a:avLst/>
          </a:prstGeom>
          <a:noFill/>
          <a:ln w="76200">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44045" name="Text Box 1055"/>
          <p:cNvSpPr txBox="1">
            <a:spLocks noChangeArrowheads="1"/>
          </p:cNvSpPr>
          <p:nvPr/>
        </p:nvSpPr>
        <p:spPr bwMode="auto">
          <a:xfrm>
            <a:off x="650875" y="2030413"/>
            <a:ext cx="1246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a:solidFill>
                  <a:schemeClr val="accent1"/>
                </a:solidFill>
              </a:rPr>
              <a:t>Formatting</a:t>
            </a:r>
          </a:p>
        </p:txBody>
      </p:sp>
      <p:sp>
        <p:nvSpPr>
          <p:cNvPr id="44046" name="Text Box 1056"/>
          <p:cNvSpPr txBox="1">
            <a:spLocks noChangeArrowheads="1"/>
          </p:cNvSpPr>
          <p:nvPr/>
        </p:nvSpPr>
        <p:spPr bwMode="auto">
          <a:xfrm>
            <a:off x="4192588" y="2030413"/>
            <a:ext cx="849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dirty="0">
                <a:solidFill>
                  <a:schemeClr val="accent1"/>
                </a:solidFill>
              </a:rPr>
              <a:t>Layout</a:t>
            </a:r>
          </a:p>
        </p:txBody>
      </p:sp>
      <p:sp>
        <p:nvSpPr>
          <p:cNvPr id="44047" name="Text Box 1057"/>
          <p:cNvSpPr txBox="1">
            <a:spLocks noChangeArrowheads="1"/>
          </p:cNvSpPr>
          <p:nvPr/>
        </p:nvSpPr>
        <p:spPr bwMode="auto">
          <a:xfrm>
            <a:off x="6858000" y="2030413"/>
            <a:ext cx="1141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a:solidFill>
                  <a:schemeClr val="accent1"/>
                </a:solidFill>
              </a:rPr>
              <a:t>Language</a:t>
            </a:r>
          </a:p>
        </p:txBody>
      </p:sp>
      <p:pic>
        <p:nvPicPr>
          <p:cNvPr id="44048" name="Picture 1059" descr="2002_10_16_102205_sh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2792413"/>
            <a:ext cx="4291013" cy="26177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1058" descr="2002_10_16_095400_sh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4495800"/>
            <a:ext cx="2819400" cy="1874838"/>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a:xfrm>
            <a:off x="457200" y="0"/>
            <a:ext cx="8229600" cy="1295400"/>
          </a:xfrm>
        </p:spPr>
        <p:txBody>
          <a:bodyPr/>
          <a:lstStyle/>
          <a:p>
            <a:pPr>
              <a:lnSpc>
                <a:spcPct val="100000"/>
              </a:lnSpc>
            </a:pPr>
            <a:r>
              <a:rPr lang="en-US" sz="4400" dirty="0">
                <a:latin typeface="Arial" charset="0"/>
              </a:rPr>
              <a:t>Landscape of IE Tasks </a:t>
            </a:r>
            <a:r>
              <a:rPr lang="en-US" sz="4400" dirty="0" smtClean="0">
                <a:latin typeface="Arial" charset="0"/>
              </a:rPr>
              <a:t>(5)</a:t>
            </a:r>
            <a:r>
              <a:rPr lang="en-US" sz="4400" dirty="0">
                <a:latin typeface="Arial" charset="0"/>
              </a:rPr>
              <a:t>:</a:t>
            </a:r>
            <a:br>
              <a:rPr lang="en-US" sz="4400" dirty="0">
                <a:latin typeface="Arial" charset="0"/>
              </a:rPr>
            </a:br>
            <a:r>
              <a:rPr lang="en-US" sz="3600" u="sng" dirty="0">
                <a:latin typeface="Arial" charset="0"/>
              </a:rPr>
              <a:t>Pattern Complexity</a:t>
            </a:r>
          </a:p>
        </p:txBody>
      </p:sp>
      <p:sp>
        <p:nvSpPr>
          <p:cNvPr id="46083" name="Text Box 1027"/>
          <p:cNvSpPr txBox="1">
            <a:spLocks noChangeArrowheads="1"/>
          </p:cNvSpPr>
          <p:nvPr/>
        </p:nvSpPr>
        <p:spPr bwMode="auto">
          <a:xfrm>
            <a:off x="1346200" y="1676400"/>
            <a:ext cx="1339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Closed set</a:t>
            </a:r>
          </a:p>
        </p:txBody>
      </p:sp>
      <p:sp>
        <p:nvSpPr>
          <p:cNvPr id="46084" name="Text Box 1028"/>
          <p:cNvSpPr txBox="1">
            <a:spLocks noChangeArrowheads="1"/>
          </p:cNvSpPr>
          <p:nvPr/>
        </p:nvSpPr>
        <p:spPr bwMode="auto">
          <a:xfrm>
            <a:off x="1057275" y="2416175"/>
            <a:ext cx="2911475" cy="376238"/>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He was born in </a:t>
            </a:r>
            <a:r>
              <a:rPr lang="en-US" sz="1800" b="0" u="sng"/>
              <a:t>Alabama</a:t>
            </a:r>
            <a:r>
              <a:rPr lang="en-US" sz="1800" b="0"/>
              <a:t>…</a:t>
            </a:r>
          </a:p>
        </p:txBody>
      </p:sp>
      <p:sp>
        <p:nvSpPr>
          <p:cNvPr id="46085" name="Text Box 1029"/>
          <p:cNvSpPr txBox="1">
            <a:spLocks noChangeArrowheads="1"/>
          </p:cNvSpPr>
          <p:nvPr/>
        </p:nvSpPr>
        <p:spPr bwMode="auto">
          <a:xfrm>
            <a:off x="5775325" y="1635125"/>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Regular set</a:t>
            </a:r>
          </a:p>
        </p:txBody>
      </p:sp>
      <p:sp>
        <p:nvSpPr>
          <p:cNvPr id="46086" name="Text Box 1030"/>
          <p:cNvSpPr txBox="1">
            <a:spLocks noChangeArrowheads="1"/>
          </p:cNvSpPr>
          <p:nvPr/>
        </p:nvSpPr>
        <p:spPr bwMode="auto">
          <a:xfrm>
            <a:off x="5105400" y="2360613"/>
            <a:ext cx="2543175" cy="376237"/>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Phone: </a:t>
            </a:r>
            <a:r>
              <a:rPr lang="en-US" sz="1800" b="0" u="sng"/>
              <a:t>(413) 545-1323</a:t>
            </a:r>
          </a:p>
        </p:txBody>
      </p:sp>
      <p:sp>
        <p:nvSpPr>
          <p:cNvPr id="46087" name="Text Box 1031"/>
          <p:cNvSpPr txBox="1">
            <a:spLocks noChangeArrowheads="1"/>
          </p:cNvSpPr>
          <p:nvPr/>
        </p:nvSpPr>
        <p:spPr bwMode="auto">
          <a:xfrm>
            <a:off x="1346200" y="3830638"/>
            <a:ext cx="198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Complex pattern</a:t>
            </a:r>
          </a:p>
        </p:txBody>
      </p:sp>
      <p:sp>
        <p:nvSpPr>
          <p:cNvPr id="46088" name="Text Box 1032"/>
          <p:cNvSpPr txBox="1">
            <a:spLocks noChangeArrowheads="1"/>
          </p:cNvSpPr>
          <p:nvPr/>
        </p:nvSpPr>
        <p:spPr bwMode="auto">
          <a:xfrm>
            <a:off x="1076325" y="4676775"/>
            <a:ext cx="2466975" cy="925513"/>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University of Arkansas</a:t>
            </a:r>
          </a:p>
          <a:p>
            <a:r>
              <a:rPr lang="en-US" sz="1800" b="0" u="sng"/>
              <a:t>P.O. Box 140</a:t>
            </a:r>
          </a:p>
          <a:p>
            <a:r>
              <a:rPr lang="en-US" sz="1800" b="0" u="sng"/>
              <a:t>Hope, AR  71802</a:t>
            </a:r>
          </a:p>
        </p:txBody>
      </p:sp>
      <p:sp>
        <p:nvSpPr>
          <p:cNvPr id="46089" name="Text Box 1033"/>
          <p:cNvSpPr txBox="1">
            <a:spLocks noChangeArrowheads="1"/>
          </p:cNvSpPr>
          <p:nvPr/>
        </p:nvSpPr>
        <p:spPr bwMode="auto">
          <a:xfrm>
            <a:off x="5029200" y="4972050"/>
            <a:ext cx="3581400" cy="650875"/>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…was among the six houses sold by </a:t>
            </a:r>
            <a:r>
              <a:rPr lang="en-US" sz="1800" b="0" u="sng"/>
              <a:t>Hope Feldman</a:t>
            </a:r>
            <a:r>
              <a:rPr lang="en-US" sz="1800" b="0"/>
              <a:t> that year.</a:t>
            </a:r>
          </a:p>
        </p:txBody>
      </p:sp>
      <p:sp>
        <p:nvSpPr>
          <p:cNvPr id="46090" name="Text Box 1034"/>
          <p:cNvSpPr txBox="1">
            <a:spLocks noChangeArrowheads="1"/>
          </p:cNvSpPr>
          <p:nvPr/>
        </p:nvSpPr>
        <p:spPr bwMode="auto">
          <a:xfrm>
            <a:off x="5334000" y="3754438"/>
            <a:ext cx="3041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Ambiguous patterns,</a:t>
            </a:r>
            <a:br>
              <a:rPr lang="en-US" sz="1800" u="sng"/>
            </a:br>
            <a:r>
              <a:rPr lang="en-US" sz="1800" u="sng"/>
              <a:t>needing context and</a:t>
            </a:r>
            <a:br>
              <a:rPr lang="en-US" sz="1800" u="sng"/>
            </a:br>
            <a:r>
              <a:rPr lang="en-US" sz="1800" u="sng"/>
              <a:t>many sources of evidence</a:t>
            </a:r>
          </a:p>
        </p:txBody>
      </p:sp>
      <p:sp>
        <p:nvSpPr>
          <p:cNvPr id="46091" name="Text Box 1035"/>
          <p:cNvSpPr txBox="1">
            <a:spLocks noChangeArrowheads="1"/>
          </p:cNvSpPr>
          <p:nvPr/>
        </p:nvSpPr>
        <p:spPr bwMode="auto">
          <a:xfrm>
            <a:off x="5105400" y="2854325"/>
            <a:ext cx="3241675" cy="650875"/>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The CALD main office can be </a:t>
            </a:r>
            <a:br>
              <a:rPr lang="en-US" sz="1800" b="0"/>
            </a:br>
            <a:r>
              <a:rPr lang="en-US" sz="1800" b="0"/>
              <a:t>reached at </a:t>
            </a:r>
            <a:r>
              <a:rPr lang="en-US" sz="1800" b="0" u="sng"/>
              <a:t>412-268-1299</a:t>
            </a:r>
          </a:p>
        </p:txBody>
      </p:sp>
      <p:sp>
        <p:nvSpPr>
          <p:cNvPr id="46092" name="Text Box 1036"/>
          <p:cNvSpPr txBox="1">
            <a:spLocks noChangeArrowheads="1"/>
          </p:cNvSpPr>
          <p:nvPr/>
        </p:nvSpPr>
        <p:spPr bwMode="auto">
          <a:xfrm>
            <a:off x="1057275" y="2900363"/>
            <a:ext cx="2606675" cy="376237"/>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The big </a:t>
            </a:r>
            <a:r>
              <a:rPr lang="en-US" sz="1800" b="0" u="sng"/>
              <a:t>Wyoming</a:t>
            </a:r>
            <a:r>
              <a:rPr lang="en-US" sz="1800" b="0"/>
              <a:t> sky…</a:t>
            </a:r>
          </a:p>
        </p:txBody>
      </p:sp>
      <p:sp>
        <p:nvSpPr>
          <p:cNvPr id="46093" name="Text Box 1037"/>
          <p:cNvSpPr txBox="1">
            <a:spLocks noChangeArrowheads="1"/>
          </p:cNvSpPr>
          <p:nvPr/>
        </p:nvSpPr>
        <p:spPr bwMode="auto">
          <a:xfrm>
            <a:off x="1057275" y="2057400"/>
            <a:ext cx="1102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dirty="0">
                <a:solidFill>
                  <a:srgbClr val="6076B4"/>
                </a:solidFill>
              </a:rPr>
              <a:t>U.S. states</a:t>
            </a:r>
          </a:p>
        </p:txBody>
      </p:sp>
      <p:sp>
        <p:nvSpPr>
          <p:cNvPr id="46094" name="Text Box 1038"/>
          <p:cNvSpPr txBox="1">
            <a:spLocks noChangeArrowheads="1"/>
          </p:cNvSpPr>
          <p:nvPr/>
        </p:nvSpPr>
        <p:spPr bwMode="auto">
          <a:xfrm>
            <a:off x="5105400" y="2044700"/>
            <a:ext cx="1930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dirty="0">
                <a:solidFill>
                  <a:srgbClr val="6076B4"/>
                </a:solidFill>
              </a:rPr>
              <a:t>U.S. phone numbers</a:t>
            </a:r>
          </a:p>
        </p:txBody>
      </p:sp>
      <p:sp>
        <p:nvSpPr>
          <p:cNvPr id="46095" name="Text Box 1039"/>
          <p:cNvSpPr txBox="1">
            <a:spLocks noChangeArrowheads="1"/>
          </p:cNvSpPr>
          <p:nvPr/>
        </p:nvSpPr>
        <p:spPr bwMode="auto">
          <a:xfrm>
            <a:off x="1076325" y="4295775"/>
            <a:ext cx="20505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dirty="0">
                <a:solidFill>
                  <a:srgbClr val="6076B4"/>
                </a:solidFill>
              </a:rPr>
              <a:t>U.S. postal addresses</a:t>
            </a:r>
          </a:p>
        </p:txBody>
      </p:sp>
      <p:sp>
        <p:nvSpPr>
          <p:cNvPr id="46096" name="Text Box 1040"/>
          <p:cNvSpPr txBox="1">
            <a:spLocks noChangeArrowheads="1"/>
          </p:cNvSpPr>
          <p:nvPr/>
        </p:nvSpPr>
        <p:spPr bwMode="auto">
          <a:xfrm>
            <a:off x="4953000" y="4668838"/>
            <a:ext cx="14120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400" dirty="0">
                <a:solidFill>
                  <a:srgbClr val="6076B4"/>
                </a:solidFill>
              </a:rPr>
              <a:t>Person names</a:t>
            </a:r>
          </a:p>
        </p:txBody>
      </p:sp>
      <p:sp>
        <p:nvSpPr>
          <p:cNvPr id="46097" name="Text Box 1041"/>
          <p:cNvSpPr txBox="1">
            <a:spLocks noChangeArrowheads="1"/>
          </p:cNvSpPr>
          <p:nvPr/>
        </p:nvSpPr>
        <p:spPr bwMode="auto">
          <a:xfrm>
            <a:off x="1076325" y="5703888"/>
            <a:ext cx="2962275" cy="925512"/>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a:t>Headquarters:</a:t>
            </a:r>
          </a:p>
          <a:p>
            <a:r>
              <a:rPr lang="en-US" sz="1800" b="0" u="sng"/>
              <a:t>1128 Main Street, 4th Floor</a:t>
            </a:r>
          </a:p>
          <a:p>
            <a:r>
              <a:rPr lang="en-US" sz="1800" b="0" u="sng"/>
              <a:t>Cincinnati, Ohio 45210</a:t>
            </a:r>
          </a:p>
        </p:txBody>
      </p:sp>
      <p:sp>
        <p:nvSpPr>
          <p:cNvPr id="46098" name="Text Box 1042"/>
          <p:cNvSpPr txBox="1">
            <a:spLocks noChangeArrowheads="1"/>
          </p:cNvSpPr>
          <p:nvPr/>
        </p:nvSpPr>
        <p:spPr bwMode="auto">
          <a:xfrm>
            <a:off x="5029200" y="5681663"/>
            <a:ext cx="3581400" cy="650875"/>
          </a:xfrm>
          <a:prstGeom prst="rect">
            <a:avLst/>
          </a:prstGeom>
          <a:solidFill>
            <a:schemeClr val="bg1"/>
          </a:solidFill>
          <a:ln w="9525">
            <a:solidFill>
              <a:schemeClr val="tx1"/>
            </a:solidFill>
            <a:miter lim="800000"/>
            <a:headEnd/>
            <a:tailEnd/>
          </a:ln>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u="sng"/>
              <a:t>Pawel Opalinski</a:t>
            </a:r>
            <a:r>
              <a:rPr lang="en-US" sz="1800" b="0"/>
              <a:t>, Software</a:t>
            </a:r>
            <a:br>
              <a:rPr lang="en-US" sz="1800" b="0"/>
            </a:br>
            <a:r>
              <a:rPr lang="en-US" sz="1800" b="0"/>
              <a:t>Engineer at WhizBang Labs.</a:t>
            </a:r>
            <a:endParaRPr lang="en-US" sz="1800" b="0" u="sng"/>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50"/>
          <p:cNvSpPr>
            <a:spLocks noGrp="1" noChangeArrowheads="1"/>
          </p:cNvSpPr>
          <p:nvPr>
            <p:ph type="title"/>
          </p:nvPr>
        </p:nvSpPr>
        <p:spPr>
          <a:xfrm>
            <a:off x="457200" y="0"/>
            <a:ext cx="8229600" cy="1295400"/>
          </a:xfrm>
        </p:spPr>
        <p:txBody>
          <a:bodyPr>
            <a:normAutofit fontScale="90000"/>
          </a:bodyPr>
          <a:lstStyle/>
          <a:p>
            <a:pPr>
              <a:lnSpc>
                <a:spcPct val="100000"/>
              </a:lnSpc>
            </a:pPr>
            <a:r>
              <a:rPr lang="en-US" dirty="0">
                <a:latin typeface="Arial" charset="0"/>
              </a:rPr>
              <a:t>Landscape of IE Tasks </a:t>
            </a:r>
            <a:r>
              <a:rPr lang="en-US" dirty="0" smtClean="0">
                <a:latin typeface="Arial" charset="0"/>
              </a:rPr>
              <a:t>(6)</a:t>
            </a:r>
            <a:r>
              <a:rPr lang="en-US" dirty="0">
                <a:latin typeface="Arial" charset="0"/>
              </a:rPr>
              <a:t>:</a:t>
            </a:r>
            <a:br>
              <a:rPr lang="en-US" dirty="0">
                <a:latin typeface="Arial" charset="0"/>
              </a:rPr>
            </a:br>
            <a:r>
              <a:rPr lang="en-US" sz="3600" u="sng" dirty="0">
                <a:latin typeface="Arial" charset="0"/>
              </a:rPr>
              <a:t>Pattern Combinations</a:t>
            </a:r>
            <a:endParaRPr lang="en-US" u="sng" dirty="0">
              <a:latin typeface="Arial" charset="0"/>
            </a:endParaRPr>
          </a:p>
        </p:txBody>
      </p:sp>
      <p:sp>
        <p:nvSpPr>
          <p:cNvPr id="48131" name="Text Box 2051"/>
          <p:cNvSpPr txBox="1">
            <a:spLocks noChangeArrowheads="1"/>
          </p:cNvSpPr>
          <p:nvPr/>
        </p:nvSpPr>
        <p:spPr bwMode="auto">
          <a:xfrm>
            <a:off x="822325" y="28956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Single entity</a:t>
            </a:r>
          </a:p>
        </p:txBody>
      </p:sp>
      <p:sp>
        <p:nvSpPr>
          <p:cNvPr id="48132" name="Text Box 2052"/>
          <p:cNvSpPr txBox="1">
            <a:spLocks noChangeArrowheads="1"/>
          </p:cNvSpPr>
          <p:nvPr/>
        </p:nvSpPr>
        <p:spPr bwMode="auto">
          <a:xfrm>
            <a:off x="457200" y="3505200"/>
            <a:ext cx="2160588" cy="3365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Person: </a:t>
            </a:r>
            <a:r>
              <a:rPr lang="en-US" sz="1600"/>
              <a:t> Jack Welch</a:t>
            </a:r>
          </a:p>
        </p:txBody>
      </p:sp>
      <p:sp>
        <p:nvSpPr>
          <p:cNvPr id="48133" name="Text Box 2054"/>
          <p:cNvSpPr txBox="1">
            <a:spLocks noChangeArrowheads="1"/>
          </p:cNvSpPr>
          <p:nvPr/>
        </p:nvSpPr>
        <p:spPr bwMode="auto">
          <a:xfrm>
            <a:off x="3295650" y="289560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Binary relationship</a:t>
            </a:r>
          </a:p>
        </p:txBody>
      </p:sp>
      <p:sp>
        <p:nvSpPr>
          <p:cNvPr id="48134" name="Text Box 2055"/>
          <p:cNvSpPr txBox="1">
            <a:spLocks noChangeArrowheads="1"/>
          </p:cNvSpPr>
          <p:nvPr/>
        </p:nvSpPr>
        <p:spPr bwMode="auto">
          <a:xfrm>
            <a:off x="3219450" y="3505200"/>
            <a:ext cx="2330450" cy="8255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Relation:</a:t>
            </a:r>
            <a:r>
              <a:rPr lang="en-US" sz="1600"/>
              <a:t>	 Person-Title</a:t>
            </a:r>
          </a:p>
          <a:p>
            <a:r>
              <a:rPr lang="en-US" sz="1600" i="1"/>
              <a:t>Person:</a:t>
            </a:r>
            <a:r>
              <a:rPr lang="en-US" sz="1600"/>
              <a:t> 	 Jack Welch</a:t>
            </a:r>
          </a:p>
          <a:p>
            <a:r>
              <a:rPr lang="en-US" sz="1600" i="1"/>
              <a:t>Title:</a:t>
            </a:r>
            <a:r>
              <a:rPr lang="en-US" sz="1600"/>
              <a:t> 	 CEO</a:t>
            </a:r>
          </a:p>
        </p:txBody>
      </p:sp>
      <p:sp>
        <p:nvSpPr>
          <p:cNvPr id="48135" name="Text Box 2057"/>
          <p:cNvSpPr txBox="1">
            <a:spLocks noChangeArrowheads="1"/>
          </p:cNvSpPr>
          <p:nvPr/>
        </p:nvSpPr>
        <p:spPr bwMode="auto">
          <a:xfrm>
            <a:off x="6613525" y="28956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N-ary record</a:t>
            </a:r>
          </a:p>
        </p:txBody>
      </p:sp>
      <p:sp>
        <p:nvSpPr>
          <p:cNvPr id="48137" name="Text Box 2061"/>
          <p:cNvSpPr txBox="1">
            <a:spLocks noChangeArrowheads="1"/>
          </p:cNvSpPr>
          <p:nvPr/>
        </p:nvSpPr>
        <p:spPr bwMode="auto">
          <a:xfrm>
            <a:off x="603250" y="1644650"/>
            <a:ext cx="8143875" cy="650875"/>
          </a:xfrm>
          <a:prstGeom prst="rect">
            <a:avLst/>
          </a:prstGeom>
          <a:solidFill>
            <a:schemeClr val="bg1"/>
          </a:solidFill>
          <a:ln w="9525">
            <a:solidFill>
              <a:schemeClr val="tx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Jack Welch will retire as CEO of General Electric tomorrow.  The top role </a:t>
            </a:r>
            <a:br>
              <a:rPr lang="en-US" sz="1800"/>
            </a:br>
            <a:r>
              <a:rPr lang="en-US" sz="1800"/>
              <a:t>at the Connecticut company will be filled by Jeffrey Immelt.</a:t>
            </a:r>
          </a:p>
        </p:txBody>
      </p:sp>
      <p:sp>
        <p:nvSpPr>
          <p:cNvPr id="48138" name="Text Box 2062"/>
          <p:cNvSpPr txBox="1">
            <a:spLocks noChangeArrowheads="1"/>
          </p:cNvSpPr>
          <p:nvPr/>
        </p:nvSpPr>
        <p:spPr bwMode="auto">
          <a:xfrm>
            <a:off x="2971800" y="4724400"/>
            <a:ext cx="3108325" cy="8255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Relation:</a:t>
            </a:r>
            <a:r>
              <a:rPr lang="en-US" sz="1600"/>
              <a:t>	   Company-Location</a:t>
            </a:r>
          </a:p>
          <a:p>
            <a:r>
              <a:rPr lang="en-US" sz="1600" i="1"/>
              <a:t>Company: </a:t>
            </a:r>
            <a:r>
              <a:rPr lang="en-US" sz="1600"/>
              <a:t>General Electric</a:t>
            </a:r>
          </a:p>
          <a:p>
            <a:r>
              <a:rPr lang="en-US" sz="1600" i="1"/>
              <a:t>Location:</a:t>
            </a:r>
            <a:r>
              <a:rPr lang="en-US" sz="1600"/>
              <a:t>   Connecticut</a:t>
            </a:r>
          </a:p>
        </p:txBody>
      </p:sp>
      <p:sp>
        <p:nvSpPr>
          <p:cNvPr id="48139" name="Text Box 2063"/>
          <p:cNvSpPr txBox="1">
            <a:spLocks noChangeArrowheads="1"/>
          </p:cNvSpPr>
          <p:nvPr/>
        </p:nvSpPr>
        <p:spPr bwMode="auto">
          <a:xfrm>
            <a:off x="6172200" y="3505200"/>
            <a:ext cx="2840038" cy="13144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Relation:</a:t>
            </a:r>
            <a:r>
              <a:rPr lang="en-US" sz="1600"/>
              <a:t>    Succession</a:t>
            </a:r>
          </a:p>
          <a:p>
            <a:r>
              <a:rPr lang="en-US" sz="1600" i="1"/>
              <a:t>Company:</a:t>
            </a:r>
            <a:r>
              <a:rPr lang="en-US" sz="1600"/>
              <a:t>  General Electric</a:t>
            </a:r>
          </a:p>
          <a:p>
            <a:r>
              <a:rPr lang="en-US" sz="1600" i="1"/>
              <a:t>Title:</a:t>
            </a:r>
            <a:r>
              <a:rPr lang="en-US" sz="1600"/>
              <a:t>           CEO</a:t>
            </a:r>
          </a:p>
          <a:p>
            <a:r>
              <a:rPr lang="en-US" sz="1600" i="1"/>
              <a:t>Out:</a:t>
            </a:r>
            <a:r>
              <a:rPr lang="en-US" sz="1600"/>
              <a:t>            Jack Welsh</a:t>
            </a:r>
          </a:p>
          <a:p>
            <a:r>
              <a:rPr lang="en-US" sz="1600" i="1"/>
              <a:t>In:</a:t>
            </a:r>
            <a:r>
              <a:rPr lang="en-US" sz="1600"/>
              <a:t>               Jeffrey Immelt</a:t>
            </a:r>
          </a:p>
        </p:txBody>
      </p:sp>
      <p:sp>
        <p:nvSpPr>
          <p:cNvPr id="48140" name="Text Box 2064"/>
          <p:cNvSpPr txBox="1">
            <a:spLocks noChangeArrowheads="1"/>
          </p:cNvSpPr>
          <p:nvPr/>
        </p:nvSpPr>
        <p:spPr bwMode="auto">
          <a:xfrm>
            <a:off x="304800" y="4114800"/>
            <a:ext cx="2435225" cy="3365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Person:</a:t>
            </a:r>
            <a:r>
              <a:rPr lang="en-US" sz="1600"/>
              <a:t>  Jeffrey Immelt</a:t>
            </a:r>
          </a:p>
        </p:txBody>
      </p:sp>
      <p:sp>
        <p:nvSpPr>
          <p:cNvPr id="48141" name="Text Box 2065"/>
          <p:cNvSpPr txBox="1">
            <a:spLocks noChangeArrowheads="1"/>
          </p:cNvSpPr>
          <p:nvPr/>
        </p:nvSpPr>
        <p:spPr bwMode="auto">
          <a:xfrm>
            <a:off x="381000" y="4845050"/>
            <a:ext cx="2386013" cy="3365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i="1"/>
              <a:t>Location:</a:t>
            </a:r>
            <a:r>
              <a:rPr lang="en-US" sz="1600"/>
              <a:t>  Connecticut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p:txBody>
          <a:bodyPr>
            <a:normAutofit/>
          </a:bodyPr>
          <a:lstStyle/>
          <a:p>
            <a:r>
              <a:rPr lang="en-US" dirty="0" smtClean="0">
                <a:latin typeface="Arial" charset="0"/>
              </a:rPr>
              <a:t>IE Technique Examples</a:t>
            </a:r>
            <a:endParaRPr lang="en-US" u="sng" dirty="0">
              <a:latin typeface="Arial" charset="0"/>
            </a:endParaRPr>
          </a:p>
        </p:txBody>
      </p:sp>
      <p:sp>
        <p:nvSpPr>
          <p:cNvPr id="54275" name="Text Box 1028"/>
          <p:cNvSpPr txBox="1">
            <a:spLocks noChangeArrowheads="1"/>
          </p:cNvSpPr>
          <p:nvPr/>
        </p:nvSpPr>
        <p:spPr bwMode="auto">
          <a:xfrm>
            <a:off x="762000" y="6457011"/>
            <a:ext cx="784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b="0" dirty="0">
                <a:solidFill>
                  <a:srgbClr val="6076B4"/>
                </a:solidFill>
              </a:rPr>
              <a:t>Any of these models can be used to capture words, formatting or both.</a:t>
            </a:r>
          </a:p>
        </p:txBody>
      </p:sp>
      <p:sp>
        <p:nvSpPr>
          <p:cNvPr id="54276" name="Text Box 1034"/>
          <p:cNvSpPr txBox="1">
            <a:spLocks noChangeArrowheads="1"/>
          </p:cNvSpPr>
          <p:nvPr/>
        </p:nvSpPr>
        <p:spPr bwMode="auto">
          <a:xfrm>
            <a:off x="898525" y="1676400"/>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dirty="0"/>
              <a:t>Lexicons</a:t>
            </a:r>
          </a:p>
        </p:txBody>
      </p:sp>
      <p:sp>
        <p:nvSpPr>
          <p:cNvPr id="54277" name="Text Box 1035"/>
          <p:cNvSpPr txBox="1">
            <a:spLocks noChangeArrowheads="1"/>
          </p:cNvSpPr>
          <p:nvPr/>
        </p:nvSpPr>
        <p:spPr bwMode="auto">
          <a:xfrm>
            <a:off x="1828800" y="2727325"/>
            <a:ext cx="838200" cy="930275"/>
          </a:xfrm>
          <a:prstGeom prst="rect">
            <a:avLst/>
          </a:prstGeom>
          <a:solidFill>
            <a:srgbClr val="EAEAEA"/>
          </a:solidFill>
          <a:ln w="76200">
            <a:solidFill>
              <a:schemeClr val="accent1"/>
            </a:solidFill>
            <a:miter lim="800000"/>
            <a:headEnd/>
            <a:tailEnd/>
          </a:ln>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Alabama</a:t>
            </a:r>
          </a:p>
          <a:p>
            <a:r>
              <a:rPr lang="en-US" sz="1000" b="0"/>
              <a:t>Alaska</a:t>
            </a:r>
          </a:p>
          <a:p>
            <a:r>
              <a:rPr lang="en-US" sz="1000" b="0"/>
              <a:t>…</a:t>
            </a:r>
          </a:p>
          <a:p>
            <a:r>
              <a:rPr lang="en-US" sz="1000" b="0"/>
              <a:t>Wisconsin</a:t>
            </a:r>
          </a:p>
          <a:p>
            <a:r>
              <a:rPr lang="en-US" sz="1000" b="0"/>
              <a:t>Wyoming</a:t>
            </a:r>
          </a:p>
        </p:txBody>
      </p:sp>
      <p:sp>
        <p:nvSpPr>
          <p:cNvPr id="54278" name="Text Box 1036"/>
          <p:cNvSpPr txBox="1">
            <a:spLocks noChangeArrowheads="1"/>
          </p:cNvSpPr>
          <p:nvPr/>
        </p:nvSpPr>
        <p:spPr bwMode="auto">
          <a:xfrm>
            <a:off x="6572250" y="16764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Sliding Window</a:t>
            </a:r>
          </a:p>
        </p:txBody>
      </p:sp>
      <p:sp>
        <p:nvSpPr>
          <p:cNvPr id="54279" name="Text Box 1037"/>
          <p:cNvSpPr txBox="1">
            <a:spLocks noChangeArrowheads="1"/>
          </p:cNvSpPr>
          <p:nvPr/>
        </p:nvSpPr>
        <p:spPr bwMode="auto">
          <a:xfrm>
            <a:off x="3251200" y="1447800"/>
            <a:ext cx="2774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1800" u="sng"/>
              <a:t>Classify Pre-segmented</a:t>
            </a:r>
            <a:br>
              <a:rPr lang="en-US" sz="1800" u="sng"/>
            </a:br>
            <a:r>
              <a:rPr lang="en-US" sz="1800" u="sng"/>
              <a:t>Candidates</a:t>
            </a:r>
          </a:p>
        </p:txBody>
      </p:sp>
      <p:sp>
        <p:nvSpPr>
          <p:cNvPr id="54280" name="Text Box 1038"/>
          <p:cNvSpPr txBox="1">
            <a:spLocks noChangeArrowheads="1"/>
          </p:cNvSpPr>
          <p:nvPr/>
        </p:nvSpPr>
        <p:spPr bwMode="auto">
          <a:xfrm>
            <a:off x="3321050" y="3900488"/>
            <a:ext cx="252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Finite State Machines</a:t>
            </a:r>
          </a:p>
        </p:txBody>
      </p:sp>
      <p:sp>
        <p:nvSpPr>
          <p:cNvPr id="54281" name="Text Box 1039"/>
          <p:cNvSpPr txBox="1">
            <a:spLocks noChangeArrowheads="1"/>
          </p:cNvSpPr>
          <p:nvPr/>
        </p:nvSpPr>
        <p:spPr bwMode="auto">
          <a:xfrm>
            <a:off x="6248400" y="3886200"/>
            <a:ext cx="278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Context Free Grammars</a:t>
            </a:r>
          </a:p>
        </p:txBody>
      </p:sp>
      <p:sp>
        <p:nvSpPr>
          <p:cNvPr id="54282" name="Text Box 1040"/>
          <p:cNvSpPr txBox="1">
            <a:spLocks noChangeArrowheads="1"/>
          </p:cNvSpPr>
          <p:nvPr/>
        </p:nvSpPr>
        <p:spPr bwMode="auto">
          <a:xfrm>
            <a:off x="533400" y="3900488"/>
            <a:ext cx="210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Boundary Models</a:t>
            </a:r>
          </a:p>
        </p:txBody>
      </p:sp>
      <p:sp>
        <p:nvSpPr>
          <p:cNvPr id="54283" name="Text Box 1041"/>
          <p:cNvSpPr txBox="1">
            <a:spLocks noChangeArrowheads="1"/>
          </p:cNvSpPr>
          <p:nvPr/>
        </p:nvSpPr>
        <p:spPr bwMode="auto">
          <a:xfrm>
            <a:off x="133350" y="21336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Abraham Lincoln was born in Kentucky.</a:t>
            </a:r>
          </a:p>
        </p:txBody>
      </p:sp>
      <p:sp>
        <p:nvSpPr>
          <p:cNvPr id="54284" name="Line 1043"/>
          <p:cNvSpPr>
            <a:spLocks noChangeShapeType="1"/>
          </p:cNvSpPr>
          <p:nvPr/>
        </p:nvSpPr>
        <p:spPr bwMode="auto">
          <a:xfrm flipV="1">
            <a:off x="2209800" y="2438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5" name="Text Box 1044"/>
          <p:cNvSpPr txBox="1">
            <a:spLocks noChangeArrowheads="1"/>
          </p:cNvSpPr>
          <p:nvPr/>
        </p:nvSpPr>
        <p:spPr bwMode="auto">
          <a:xfrm>
            <a:off x="2209800" y="2514600"/>
            <a:ext cx="6429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member?</a:t>
            </a:r>
          </a:p>
        </p:txBody>
      </p:sp>
      <p:sp>
        <p:nvSpPr>
          <p:cNvPr id="54286" name="Text Box 1045"/>
          <p:cNvSpPr txBox="1">
            <a:spLocks noChangeArrowheads="1"/>
          </p:cNvSpPr>
          <p:nvPr/>
        </p:nvSpPr>
        <p:spPr bwMode="auto">
          <a:xfrm>
            <a:off x="6172200" y="21336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Abraham Lincoln was born in Kentucky.</a:t>
            </a:r>
          </a:p>
        </p:txBody>
      </p:sp>
      <p:sp>
        <p:nvSpPr>
          <p:cNvPr id="54287" name="Text Box 1046"/>
          <p:cNvSpPr txBox="1">
            <a:spLocks noChangeArrowheads="1"/>
          </p:cNvSpPr>
          <p:nvPr/>
        </p:nvSpPr>
        <p:spPr bwMode="auto">
          <a:xfrm>
            <a:off x="3048000" y="21336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u="sng">
                <a:latin typeface="Times New Roman" charset="0"/>
              </a:rPr>
              <a:t>Abraham Lincoln</a:t>
            </a:r>
            <a:r>
              <a:rPr lang="en-US" sz="1200" b="0">
                <a:latin typeface="Times New Roman" charset="0"/>
              </a:rPr>
              <a:t> was born in </a:t>
            </a:r>
            <a:r>
              <a:rPr lang="en-US" sz="1200" b="0" u="sng">
                <a:latin typeface="Times New Roman" charset="0"/>
              </a:rPr>
              <a:t>Kentucky</a:t>
            </a:r>
            <a:r>
              <a:rPr lang="en-US" sz="1200" b="0">
                <a:latin typeface="Times New Roman" charset="0"/>
              </a:rPr>
              <a:t>.</a:t>
            </a:r>
          </a:p>
        </p:txBody>
      </p:sp>
      <p:sp>
        <p:nvSpPr>
          <p:cNvPr id="54288" name="AutoShape 1047"/>
          <p:cNvSpPr>
            <a:spLocks/>
          </p:cNvSpPr>
          <p:nvPr/>
        </p:nvSpPr>
        <p:spPr bwMode="auto">
          <a:xfrm rot="-5411066">
            <a:off x="6723063" y="1979613"/>
            <a:ext cx="152400" cy="1066800"/>
          </a:xfrm>
          <a:prstGeom prst="leftBrace">
            <a:avLst>
              <a:gd name="adj1" fmla="val 5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9" name="Text Box 1051"/>
          <p:cNvSpPr txBox="1">
            <a:spLocks noChangeArrowheads="1"/>
          </p:cNvSpPr>
          <p:nvPr/>
        </p:nvSpPr>
        <p:spPr bwMode="auto">
          <a:xfrm>
            <a:off x="3394075" y="2514600"/>
            <a:ext cx="706438"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Classifier</a:t>
            </a:r>
          </a:p>
        </p:txBody>
      </p:sp>
      <p:sp>
        <p:nvSpPr>
          <p:cNvPr id="54290" name="Oval 1052"/>
          <p:cNvSpPr>
            <a:spLocks noChangeArrowheads="1"/>
          </p:cNvSpPr>
          <p:nvPr/>
        </p:nvSpPr>
        <p:spPr bwMode="auto">
          <a:xfrm>
            <a:off x="3284538" y="3124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291" name="Oval 1053"/>
          <p:cNvSpPr>
            <a:spLocks noChangeArrowheads="1"/>
          </p:cNvSpPr>
          <p:nvPr/>
        </p:nvSpPr>
        <p:spPr bwMode="auto">
          <a:xfrm>
            <a:off x="3665538" y="3124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292" name="Oval 1054"/>
          <p:cNvSpPr>
            <a:spLocks noChangeArrowheads="1"/>
          </p:cNvSpPr>
          <p:nvPr/>
        </p:nvSpPr>
        <p:spPr bwMode="auto">
          <a:xfrm>
            <a:off x="4046538" y="3124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cxnSp>
        <p:nvCxnSpPr>
          <p:cNvPr id="54293" name="AutoShape 1055"/>
          <p:cNvCxnSpPr>
            <a:cxnSpLocks noChangeShapeType="1"/>
            <a:stCxn id="54289" idx="2"/>
            <a:endCxn id="54290" idx="7"/>
          </p:cNvCxnSpPr>
          <p:nvPr/>
        </p:nvCxnSpPr>
        <p:spPr bwMode="auto">
          <a:xfrm flipH="1">
            <a:off x="3414713" y="2759075"/>
            <a:ext cx="33337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1056"/>
          <p:cNvCxnSpPr>
            <a:cxnSpLocks noChangeShapeType="1"/>
            <a:stCxn id="54289" idx="2"/>
            <a:endCxn id="54291" idx="0"/>
          </p:cNvCxnSpPr>
          <p:nvPr/>
        </p:nvCxnSpPr>
        <p:spPr bwMode="auto">
          <a:xfrm flipH="1">
            <a:off x="3741738" y="2759075"/>
            <a:ext cx="6350" cy="365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1057"/>
          <p:cNvCxnSpPr>
            <a:cxnSpLocks noChangeShapeType="1"/>
            <a:stCxn id="54289" idx="2"/>
            <a:endCxn id="54292" idx="1"/>
          </p:cNvCxnSpPr>
          <p:nvPr/>
        </p:nvCxnSpPr>
        <p:spPr bwMode="auto">
          <a:xfrm>
            <a:off x="3748088" y="2759075"/>
            <a:ext cx="32067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6" name="Text Box 1058"/>
          <p:cNvSpPr txBox="1">
            <a:spLocks noChangeArrowheads="1"/>
          </p:cNvSpPr>
          <p:nvPr/>
        </p:nvSpPr>
        <p:spPr bwMode="auto">
          <a:xfrm>
            <a:off x="3962400" y="2819400"/>
            <a:ext cx="8207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which class?</a:t>
            </a:r>
          </a:p>
        </p:txBody>
      </p:sp>
      <p:sp>
        <p:nvSpPr>
          <p:cNvPr id="54297" name="AutoShape 1059"/>
          <p:cNvSpPr>
            <a:spLocks/>
          </p:cNvSpPr>
          <p:nvPr/>
        </p:nvSpPr>
        <p:spPr bwMode="auto">
          <a:xfrm rot="-5411066">
            <a:off x="8648700" y="3162300"/>
            <a:ext cx="152400" cy="533400"/>
          </a:xfrm>
          <a:prstGeom prst="leftBrace">
            <a:avLst>
              <a:gd name="adj1" fmla="val 291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98" name="AutoShape 1060"/>
          <p:cNvSpPr>
            <a:spLocks/>
          </p:cNvSpPr>
          <p:nvPr/>
        </p:nvSpPr>
        <p:spPr bwMode="auto">
          <a:xfrm rot="-5411066">
            <a:off x="8153400" y="2819400"/>
            <a:ext cx="152400" cy="1524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99" name="Text Box 1061"/>
          <p:cNvSpPr txBox="1">
            <a:spLocks noChangeArrowheads="1"/>
          </p:cNvSpPr>
          <p:nvPr/>
        </p:nvSpPr>
        <p:spPr bwMode="auto">
          <a:xfrm>
            <a:off x="7372350" y="6110288"/>
            <a:ext cx="1695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u="sng"/>
              <a:t>…and beyond</a:t>
            </a:r>
          </a:p>
        </p:txBody>
      </p:sp>
      <p:sp>
        <p:nvSpPr>
          <p:cNvPr id="54300" name="Text Box 1062"/>
          <p:cNvSpPr txBox="1">
            <a:spLocks noChangeArrowheads="1"/>
          </p:cNvSpPr>
          <p:nvPr/>
        </p:nvSpPr>
        <p:spPr bwMode="auto">
          <a:xfrm>
            <a:off x="152400" y="43434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Abraham Lincoln was born in Kentucky.</a:t>
            </a:r>
          </a:p>
        </p:txBody>
      </p:sp>
      <p:sp>
        <p:nvSpPr>
          <p:cNvPr id="54301" name="Text Box 1063"/>
          <p:cNvSpPr txBox="1">
            <a:spLocks noChangeArrowheads="1"/>
          </p:cNvSpPr>
          <p:nvPr/>
        </p:nvSpPr>
        <p:spPr bwMode="auto">
          <a:xfrm>
            <a:off x="6477000" y="2667000"/>
            <a:ext cx="706438"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Classifier</a:t>
            </a:r>
          </a:p>
        </p:txBody>
      </p:sp>
      <p:sp>
        <p:nvSpPr>
          <p:cNvPr id="54302" name="Oval 1064"/>
          <p:cNvSpPr>
            <a:spLocks noChangeArrowheads="1"/>
          </p:cNvSpPr>
          <p:nvPr/>
        </p:nvSpPr>
        <p:spPr bwMode="auto">
          <a:xfrm>
            <a:off x="6378575" y="3276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03" name="Oval 1065"/>
          <p:cNvSpPr>
            <a:spLocks noChangeArrowheads="1"/>
          </p:cNvSpPr>
          <p:nvPr/>
        </p:nvSpPr>
        <p:spPr bwMode="auto">
          <a:xfrm>
            <a:off x="6759575" y="32766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04" name="Oval 1066"/>
          <p:cNvSpPr>
            <a:spLocks noChangeArrowheads="1"/>
          </p:cNvSpPr>
          <p:nvPr/>
        </p:nvSpPr>
        <p:spPr bwMode="auto">
          <a:xfrm>
            <a:off x="7140575" y="32766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cxnSp>
        <p:nvCxnSpPr>
          <p:cNvPr id="54305" name="AutoShape 1067"/>
          <p:cNvCxnSpPr>
            <a:cxnSpLocks noChangeShapeType="1"/>
            <a:stCxn id="54301" idx="2"/>
            <a:endCxn id="54302" idx="7"/>
          </p:cNvCxnSpPr>
          <p:nvPr/>
        </p:nvCxnSpPr>
        <p:spPr bwMode="auto">
          <a:xfrm flipH="1">
            <a:off x="6508750" y="2911475"/>
            <a:ext cx="322263"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6" name="AutoShape 1068"/>
          <p:cNvCxnSpPr>
            <a:cxnSpLocks noChangeShapeType="1"/>
            <a:stCxn id="54301" idx="2"/>
            <a:endCxn id="54303" idx="0"/>
          </p:cNvCxnSpPr>
          <p:nvPr/>
        </p:nvCxnSpPr>
        <p:spPr bwMode="auto">
          <a:xfrm>
            <a:off x="6831013" y="2911475"/>
            <a:ext cx="4762" cy="365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7" name="AutoShape 1069"/>
          <p:cNvCxnSpPr>
            <a:cxnSpLocks noChangeShapeType="1"/>
            <a:stCxn id="54301" idx="2"/>
            <a:endCxn id="54304" idx="1"/>
          </p:cNvCxnSpPr>
          <p:nvPr/>
        </p:nvCxnSpPr>
        <p:spPr bwMode="auto">
          <a:xfrm>
            <a:off x="6831013" y="2911475"/>
            <a:ext cx="331787"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8" name="Text Box 1070"/>
          <p:cNvSpPr txBox="1">
            <a:spLocks noChangeArrowheads="1"/>
          </p:cNvSpPr>
          <p:nvPr/>
        </p:nvSpPr>
        <p:spPr bwMode="auto">
          <a:xfrm>
            <a:off x="6934200" y="2895600"/>
            <a:ext cx="82073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which class?</a:t>
            </a:r>
          </a:p>
        </p:txBody>
      </p:sp>
      <p:sp>
        <p:nvSpPr>
          <p:cNvPr id="54309" name="Text Box 1071"/>
          <p:cNvSpPr txBox="1">
            <a:spLocks noChangeArrowheads="1"/>
          </p:cNvSpPr>
          <p:nvPr/>
        </p:nvSpPr>
        <p:spPr bwMode="auto">
          <a:xfrm>
            <a:off x="7467600" y="3155950"/>
            <a:ext cx="952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r>
              <a:rPr lang="en-US" sz="900"/>
              <a:t>Try alternate</a:t>
            </a:r>
            <a:br>
              <a:rPr lang="en-US" sz="900"/>
            </a:br>
            <a:r>
              <a:rPr lang="en-US" sz="900"/>
              <a:t>window sizes:</a:t>
            </a:r>
          </a:p>
        </p:txBody>
      </p:sp>
      <p:sp>
        <p:nvSpPr>
          <p:cNvPr id="54310" name="Line 1074"/>
          <p:cNvSpPr>
            <a:spLocks noChangeShapeType="1"/>
          </p:cNvSpPr>
          <p:nvPr/>
        </p:nvSpPr>
        <p:spPr bwMode="auto">
          <a:xfrm flipH="1" flipV="1">
            <a:off x="1338263" y="4648200"/>
            <a:ext cx="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311" name="Line 1083"/>
          <p:cNvSpPr>
            <a:spLocks noChangeShapeType="1"/>
          </p:cNvSpPr>
          <p:nvPr/>
        </p:nvSpPr>
        <p:spPr bwMode="auto">
          <a:xfrm>
            <a:off x="7391400" y="2438400"/>
            <a:ext cx="838200" cy="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312" name="Line 1084"/>
          <p:cNvSpPr>
            <a:spLocks noChangeShapeType="1"/>
          </p:cNvSpPr>
          <p:nvPr/>
        </p:nvSpPr>
        <p:spPr bwMode="auto">
          <a:xfrm>
            <a:off x="1371600" y="4648200"/>
            <a:ext cx="838200" cy="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313" name="Line 1085"/>
          <p:cNvSpPr>
            <a:spLocks noChangeShapeType="1"/>
          </p:cNvSpPr>
          <p:nvPr/>
        </p:nvSpPr>
        <p:spPr bwMode="auto">
          <a:xfrm>
            <a:off x="1349375" y="4289425"/>
            <a:ext cx="0" cy="3810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314" name="Text Box 1088"/>
          <p:cNvSpPr txBox="1">
            <a:spLocks noChangeArrowheads="1"/>
          </p:cNvSpPr>
          <p:nvPr/>
        </p:nvSpPr>
        <p:spPr bwMode="auto">
          <a:xfrm>
            <a:off x="966788" y="5181600"/>
            <a:ext cx="706437" cy="2444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t>Classifier</a:t>
            </a:r>
          </a:p>
        </p:txBody>
      </p:sp>
      <p:sp>
        <p:nvSpPr>
          <p:cNvPr id="54315" name="Oval 1089"/>
          <p:cNvSpPr>
            <a:spLocks noChangeArrowheads="1"/>
          </p:cNvSpPr>
          <p:nvPr/>
        </p:nvSpPr>
        <p:spPr bwMode="auto">
          <a:xfrm>
            <a:off x="857250" y="5791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16" name="Oval 1090"/>
          <p:cNvSpPr>
            <a:spLocks noChangeArrowheads="1"/>
          </p:cNvSpPr>
          <p:nvPr/>
        </p:nvSpPr>
        <p:spPr bwMode="auto">
          <a:xfrm>
            <a:off x="1238250" y="5791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17" name="Oval 1091"/>
          <p:cNvSpPr>
            <a:spLocks noChangeArrowheads="1"/>
          </p:cNvSpPr>
          <p:nvPr/>
        </p:nvSpPr>
        <p:spPr bwMode="auto">
          <a:xfrm>
            <a:off x="1619250" y="5791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cxnSp>
        <p:nvCxnSpPr>
          <p:cNvPr id="54318" name="AutoShape 1092"/>
          <p:cNvCxnSpPr>
            <a:cxnSpLocks noChangeShapeType="1"/>
            <a:stCxn id="54314" idx="2"/>
            <a:endCxn id="54315" idx="7"/>
          </p:cNvCxnSpPr>
          <p:nvPr/>
        </p:nvCxnSpPr>
        <p:spPr bwMode="auto">
          <a:xfrm flipH="1">
            <a:off x="987425" y="5426075"/>
            <a:ext cx="33337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9" name="AutoShape 1093"/>
          <p:cNvCxnSpPr>
            <a:cxnSpLocks noChangeShapeType="1"/>
            <a:stCxn id="54314" idx="2"/>
            <a:endCxn id="54316" idx="0"/>
          </p:cNvCxnSpPr>
          <p:nvPr/>
        </p:nvCxnSpPr>
        <p:spPr bwMode="auto">
          <a:xfrm flipH="1">
            <a:off x="1314450" y="5426075"/>
            <a:ext cx="6350" cy="3651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20" name="AutoShape 1094"/>
          <p:cNvCxnSpPr>
            <a:cxnSpLocks noChangeShapeType="1"/>
            <a:stCxn id="54314" idx="2"/>
            <a:endCxn id="54317" idx="1"/>
          </p:cNvCxnSpPr>
          <p:nvPr/>
        </p:nvCxnSpPr>
        <p:spPr bwMode="auto">
          <a:xfrm>
            <a:off x="1320800" y="5426075"/>
            <a:ext cx="32067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21" name="Text Box 1095"/>
          <p:cNvSpPr txBox="1">
            <a:spLocks noChangeArrowheads="1"/>
          </p:cNvSpPr>
          <p:nvPr/>
        </p:nvSpPr>
        <p:spPr bwMode="auto">
          <a:xfrm>
            <a:off x="1770063" y="5486400"/>
            <a:ext cx="8207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which class?</a:t>
            </a:r>
          </a:p>
        </p:txBody>
      </p:sp>
      <p:sp>
        <p:nvSpPr>
          <p:cNvPr id="54322" name="Oval 1096"/>
          <p:cNvSpPr>
            <a:spLocks noChangeArrowheads="1"/>
          </p:cNvSpPr>
          <p:nvPr/>
        </p:nvSpPr>
        <p:spPr bwMode="auto">
          <a:xfrm>
            <a:off x="457200" y="5791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23" name="Oval 1097"/>
          <p:cNvSpPr>
            <a:spLocks noChangeArrowheads="1"/>
          </p:cNvSpPr>
          <p:nvPr/>
        </p:nvSpPr>
        <p:spPr bwMode="auto">
          <a:xfrm>
            <a:off x="2057400" y="5791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cxnSp>
        <p:nvCxnSpPr>
          <p:cNvPr id="54324" name="AutoShape 1098"/>
          <p:cNvCxnSpPr>
            <a:cxnSpLocks noChangeShapeType="1"/>
            <a:stCxn id="54314" idx="2"/>
            <a:endCxn id="54322" idx="7"/>
          </p:cNvCxnSpPr>
          <p:nvPr/>
        </p:nvCxnSpPr>
        <p:spPr bwMode="auto">
          <a:xfrm flipH="1">
            <a:off x="587375" y="5426075"/>
            <a:ext cx="73342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25" name="AutoShape 1099"/>
          <p:cNvCxnSpPr>
            <a:cxnSpLocks noChangeShapeType="1"/>
            <a:stCxn id="54314" idx="2"/>
            <a:endCxn id="54323" idx="1"/>
          </p:cNvCxnSpPr>
          <p:nvPr/>
        </p:nvCxnSpPr>
        <p:spPr bwMode="auto">
          <a:xfrm>
            <a:off x="1320800" y="5426075"/>
            <a:ext cx="758825" cy="387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26" name="Text Box 1100"/>
          <p:cNvSpPr txBox="1">
            <a:spLocks noChangeArrowheads="1"/>
          </p:cNvSpPr>
          <p:nvPr/>
        </p:nvSpPr>
        <p:spPr bwMode="auto">
          <a:xfrm>
            <a:off x="304800" y="5943600"/>
            <a:ext cx="5064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BEGIN</a:t>
            </a:r>
          </a:p>
        </p:txBody>
      </p:sp>
      <p:sp>
        <p:nvSpPr>
          <p:cNvPr id="54327" name="Text Box 1101"/>
          <p:cNvSpPr txBox="1">
            <a:spLocks noChangeArrowheads="1"/>
          </p:cNvSpPr>
          <p:nvPr/>
        </p:nvSpPr>
        <p:spPr bwMode="auto">
          <a:xfrm>
            <a:off x="744538" y="5943600"/>
            <a:ext cx="3984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END</a:t>
            </a:r>
          </a:p>
        </p:txBody>
      </p:sp>
      <p:sp>
        <p:nvSpPr>
          <p:cNvPr id="54328" name="Text Box 1102"/>
          <p:cNvSpPr txBox="1">
            <a:spLocks noChangeArrowheads="1"/>
          </p:cNvSpPr>
          <p:nvPr/>
        </p:nvSpPr>
        <p:spPr bwMode="auto">
          <a:xfrm>
            <a:off x="1066800" y="5943600"/>
            <a:ext cx="5064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BEGIN</a:t>
            </a:r>
          </a:p>
        </p:txBody>
      </p:sp>
      <p:sp>
        <p:nvSpPr>
          <p:cNvPr id="54329" name="Text Box 1103"/>
          <p:cNvSpPr txBox="1">
            <a:spLocks noChangeArrowheads="1"/>
          </p:cNvSpPr>
          <p:nvPr/>
        </p:nvSpPr>
        <p:spPr bwMode="auto">
          <a:xfrm>
            <a:off x="1506538" y="5943600"/>
            <a:ext cx="39846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END</a:t>
            </a:r>
          </a:p>
        </p:txBody>
      </p:sp>
      <p:sp>
        <p:nvSpPr>
          <p:cNvPr id="54330" name="Line 1104"/>
          <p:cNvSpPr>
            <a:spLocks noChangeShapeType="1"/>
          </p:cNvSpPr>
          <p:nvPr/>
        </p:nvSpPr>
        <p:spPr bwMode="auto">
          <a:xfrm>
            <a:off x="228600" y="4267200"/>
            <a:ext cx="0" cy="381000"/>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331" name="Text Box 1105"/>
          <p:cNvSpPr txBox="1">
            <a:spLocks noChangeArrowheads="1"/>
          </p:cNvSpPr>
          <p:nvPr/>
        </p:nvSpPr>
        <p:spPr bwMode="auto">
          <a:xfrm>
            <a:off x="0" y="4648200"/>
            <a:ext cx="5064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BEGIN</a:t>
            </a:r>
          </a:p>
        </p:txBody>
      </p:sp>
      <p:sp>
        <p:nvSpPr>
          <p:cNvPr id="54332" name="Text Box 1106"/>
          <p:cNvSpPr txBox="1">
            <a:spLocks noChangeArrowheads="1"/>
          </p:cNvSpPr>
          <p:nvPr/>
        </p:nvSpPr>
        <p:spPr bwMode="auto">
          <a:xfrm>
            <a:off x="3181350" y="43434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Abraham Lincoln was born in Kentucky.</a:t>
            </a:r>
          </a:p>
        </p:txBody>
      </p:sp>
      <p:sp>
        <p:nvSpPr>
          <p:cNvPr id="54333" name="Oval 1107"/>
          <p:cNvSpPr>
            <a:spLocks noChangeArrowheads="1"/>
          </p:cNvSpPr>
          <p:nvPr/>
        </p:nvSpPr>
        <p:spPr bwMode="auto">
          <a:xfrm>
            <a:off x="4191000" y="53340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34" name="Oval 1108"/>
          <p:cNvSpPr>
            <a:spLocks noChangeArrowheads="1"/>
          </p:cNvSpPr>
          <p:nvPr/>
        </p:nvSpPr>
        <p:spPr bwMode="auto">
          <a:xfrm>
            <a:off x="4191000" y="58674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35" name="Oval 1109"/>
          <p:cNvSpPr>
            <a:spLocks noChangeArrowheads="1"/>
          </p:cNvSpPr>
          <p:nvPr/>
        </p:nvSpPr>
        <p:spPr bwMode="auto">
          <a:xfrm>
            <a:off x="4876800" y="5334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54336" name="AutoShape 1110"/>
          <p:cNvCxnSpPr>
            <a:cxnSpLocks noChangeShapeType="1"/>
            <a:stCxn id="54333" idx="7"/>
            <a:endCxn id="54335" idx="0"/>
          </p:cNvCxnSpPr>
          <p:nvPr/>
        </p:nvCxnSpPr>
        <p:spPr bwMode="auto">
          <a:xfrm rot="-5400000">
            <a:off x="4625975" y="5029200"/>
            <a:ext cx="22225" cy="631825"/>
          </a:xfrm>
          <a:prstGeom prst="curvedConnector3">
            <a:avLst>
              <a:gd name="adj1" fmla="val 112856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37" name="AutoShape 1111"/>
          <p:cNvCxnSpPr>
            <a:cxnSpLocks noChangeShapeType="1"/>
            <a:stCxn id="54335" idx="4"/>
            <a:endCxn id="54334" idx="7"/>
          </p:cNvCxnSpPr>
          <p:nvPr/>
        </p:nvCxnSpPr>
        <p:spPr bwMode="auto">
          <a:xfrm rot="5400000">
            <a:off x="4435475" y="5372100"/>
            <a:ext cx="403225" cy="631825"/>
          </a:xfrm>
          <a:prstGeom prst="curvedConnector3">
            <a:avLst>
              <a:gd name="adj1" fmla="val 4724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38" name="AutoShape 1114"/>
          <p:cNvCxnSpPr>
            <a:cxnSpLocks noChangeShapeType="1"/>
            <a:stCxn id="54334" idx="6"/>
            <a:endCxn id="54380" idx="2"/>
          </p:cNvCxnSpPr>
          <p:nvPr/>
        </p:nvCxnSpPr>
        <p:spPr bwMode="auto">
          <a:xfrm>
            <a:off x="4343400" y="5943600"/>
            <a:ext cx="5334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39" name="AutoShape 1117"/>
          <p:cNvCxnSpPr>
            <a:cxnSpLocks noChangeShapeType="1"/>
            <a:stCxn id="54335" idx="6"/>
            <a:endCxn id="54335" idx="0"/>
          </p:cNvCxnSpPr>
          <p:nvPr/>
        </p:nvCxnSpPr>
        <p:spPr bwMode="auto">
          <a:xfrm flipH="1" flipV="1">
            <a:off x="4953000" y="5334000"/>
            <a:ext cx="76200" cy="76200"/>
          </a:xfrm>
          <a:prstGeom prst="curvedConnector4">
            <a:avLst>
              <a:gd name="adj1" fmla="val -300000"/>
              <a:gd name="adj2" fmla="val 4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40" name="AutoShape 1118"/>
          <p:cNvCxnSpPr>
            <a:cxnSpLocks noChangeShapeType="1"/>
            <a:stCxn id="54334" idx="4"/>
            <a:endCxn id="54334" idx="2"/>
          </p:cNvCxnSpPr>
          <p:nvPr/>
        </p:nvCxnSpPr>
        <p:spPr bwMode="auto">
          <a:xfrm rot="16200000" flipV="1">
            <a:off x="4191000" y="5943600"/>
            <a:ext cx="76200" cy="76200"/>
          </a:xfrm>
          <a:prstGeom prst="curvedConnector4">
            <a:avLst>
              <a:gd name="adj1" fmla="val -300000"/>
              <a:gd name="adj2" fmla="val 4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41" name="AutoShape 1119"/>
          <p:cNvCxnSpPr>
            <a:cxnSpLocks noChangeShapeType="1"/>
            <a:stCxn id="54333" idx="7"/>
            <a:endCxn id="54333" idx="2"/>
          </p:cNvCxnSpPr>
          <p:nvPr/>
        </p:nvCxnSpPr>
        <p:spPr bwMode="auto">
          <a:xfrm rot="-5400000" flipH="1" flipV="1">
            <a:off x="4229100" y="5318125"/>
            <a:ext cx="53975" cy="130175"/>
          </a:xfrm>
          <a:prstGeom prst="curvedConnector4">
            <a:avLst>
              <a:gd name="adj1" fmla="val -464704"/>
              <a:gd name="adj2" fmla="val 27561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42" name="AutoShape 1121"/>
          <p:cNvCxnSpPr>
            <a:cxnSpLocks noChangeShapeType="1"/>
            <a:stCxn id="54333" idx="4"/>
            <a:endCxn id="54334" idx="0"/>
          </p:cNvCxnSpPr>
          <p:nvPr/>
        </p:nvCxnSpPr>
        <p:spPr bwMode="auto">
          <a:xfrm>
            <a:off x="4267200" y="5486400"/>
            <a:ext cx="0" cy="381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43" name="AutoShape 1122"/>
          <p:cNvCxnSpPr>
            <a:cxnSpLocks noChangeShapeType="1"/>
            <a:stCxn id="54335" idx="2"/>
            <a:endCxn id="54333" idx="6"/>
          </p:cNvCxnSpPr>
          <p:nvPr/>
        </p:nvCxnSpPr>
        <p:spPr bwMode="auto">
          <a:xfrm flipH="1">
            <a:off x="4343400" y="5410200"/>
            <a:ext cx="5334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44" name="Oval 1123"/>
          <p:cNvSpPr>
            <a:spLocks noChangeArrowheads="1"/>
          </p:cNvSpPr>
          <p:nvPr/>
        </p:nvSpPr>
        <p:spPr bwMode="auto">
          <a:xfrm>
            <a:off x="3505200" y="4648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45" name="Oval 1124"/>
          <p:cNvSpPr>
            <a:spLocks noChangeArrowheads="1"/>
          </p:cNvSpPr>
          <p:nvPr/>
        </p:nvSpPr>
        <p:spPr bwMode="auto">
          <a:xfrm>
            <a:off x="4038600" y="4648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46" name="Oval 1125"/>
          <p:cNvSpPr>
            <a:spLocks noChangeArrowheads="1"/>
          </p:cNvSpPr>
          <p:nvPr/>
        </p:nvSpPr>
        <p:spPr bwMode="auto">
          <a:xfrm>
            <a:off x="4419600"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47" name="Oval 1126"/>
          <p:cNvSpPr>
            <a:spLocks noChangeArrowheads="1"/>
          </p:cNvSpPr>
          <p:nvPr/>
        </p:nvSpPr>
        <p:spPr bwMode="auto">
          <a:xfrm>
            <a:off x="4757738"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48" name="Oval 1127"/>
          <p:cNvSpPr>
            <a:spLocks noChangeArrowheads="1"/>
          </p:cNvSpPr>
          <p:nvPr/>
        </p:nvSpPr>
        <p:spPr bwMode="auto">
          <a:xfrm>
            <a:off x="4975225"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49" name="Oval 1128"/>
          <p:cNvSpPr>
            <a:spLocks noChangeArrowheads="1"/>
          </p:cNvSpPr>
          <p:nvPr/>
        </p:nvSpPr>
        <p:spPr bwMode="auto">
          <a:xfrm>
            <a:off x="5334000" y="4648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50" name="Text Box 1129"/>
          <p:cNvSpPr txBox="1">
            <a:spLocks noChangeArrowheads="1"/>
          </p:cNvSpPr>
          <p:nvPr/>
        </p:nvSpPr>
        <p:spPr bwMode="auto">
          <a:xfrm>
            <a:off x="4648200" y="4800600"/>
            <a:ext cx="15351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Most likely state sequence?</a:t>
            </a:r>
          </a:p>
        </p:txBody>
      </p:sp>
      <p:sp>
        <p:nvSpPr>
          <p:cNvPr id="54351" name="Text Box 1130"/>
          <p:cNvSpPr txBox="1">
            <a:spLocks noChangeArrowheads="1"/>
          </p:cNvSpPr>
          <p:nvPr/>
        </p:nvSpPr>
        <p:spPr bwMode="auto">
          <a:xfrm>
            <a:off x="6248400" y="4343400"/>
            <a:ext cx="268605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200" b="0">
                <a:latin typeface="Times New Roman" charset="0"/>
              </a:rPr>
              <a:t>Abraham Lincoln was born in Kentucky.</a:t>
            </a:r>
          </a:p>
        </p:txBody>
      </p:sp>
      <p:sp>
        <p:nvSpPr>
          <p:cNvPr id="54352" name="Oval 1131"/>
          <p:cNvSpPr>
            <a:spLocks noChangeArrowheads="1"/>
          </p:cNvSpPr>
          <p:nvPr/>
        </p:nvSpPr>
        <p:spPr bwMode="auto">
          <a:xfrm>
            <a:off x="6564313" y="4648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53" name="Oval 1132"/>
          <p:cNvSpPr>
            <a:spLocks noChangeArrowheads="1"/>
          </p:cNvSpPr>
          <p:nvPr/>
        </p:nvSpPr>
        <p:spPr bwMode="auto">
          <a:xfrm>
            <a:off x="7097713" y="46482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4354" name="Oval 1133"/>
          <p:cNvSpPr>
            <a:spLocks noChangeArrowheads="1"/>
          </p:cNvSpPr>
          <p:nvPr/>
        </p:nvSpPr>
        <p:spPr bwMode="auto">
          <a:xfrm>
            <a:off x="7478713"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55" name="Oval 1134"/>
          <p:cNvSpPr>
            <a:spLocks noChangeArrowheads="1"/>
          </p:cNvSpPr>
          <p:nvPr/>
        </p:nvSpPr>
        <p:spPr bwMode="auto">
          <a:xfrm>
            <a:off x="7816850"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56" name="Oval 1135"/>
          <p:cNvSpPr>
            <a:spLocks noChangeArrowheads="1"/>
          </p:cNvSpPr>
          <p:nvPr/>
        </p:nvSpPr>
        <p:spPr bwMode="auto">
          <a:xfrm>
            <a:off x="8034338" y="4648200"/>
            <a:ext cx="152400" cy="152400"/>
          </a:xfrm>
          <a:prstGeom prst="ellipse">
            <a:avLst/>
          </a:prstGeom>
          <a:solidFill>
            <a:srgbClr val="C0C0C0"/>
          </a:solidFill>
          <a:ln w="9525">
            <a:solidFill>
              <a:schemeClr val="tx1"/>
            </a:solidFill>
            <a:round/>
            <a:headEnd/>
            <a:tailEnd/>
          </a:ln>
        </p:spPr>
        <p:txBody>
          <a:bodyPr wrap="none" anchor="ctr"/>
          <a:lstStyle/>
          <a:p>
            <a:endParaRPr lang="en-US"/>
          </a:p>
        </p:txBody>
      </p:sp>
      <p:sp>
        <p:nvSpPr>
          <p:cNvPr id="54357" name="Oval 1136"/>
          <p:cNvSpPr>
            <a:spLocks noChangeArrowheads="1"/>
          </p:cNvSpPr>
          <p:nvPr/>
        </p:nvSpPr>
        <p:spPr bwMode="auto">
          <a:xfrm>
            <a:off x="8393113" y="4648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58" name="Text Box 1138"/>
          <p:cNvSpPr txBox="1">
            <a:spLocks noChangeArrowheads="1"/>
          </p:cNvSpPr>
          <p:nvPr/>
        </p:nvSpPr>
        <p:spPr bwMode="auto">
          <a:xfrm>
            <a:off x="6459538" y="4876800"/>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NNP</a:t>
            </a:r>
          </a:p>
        </p:txBody>
      </p:sp>
      <p:sp>
        <p:nvSpPr>
          <p:cNvPr id="54359" name="Text Box 1139"/>
          <p:cNvSpPr txBox="1">
            <a:spLocks noChangeArrowheads="1"/>
          </p:cNvSpPr>
          <p:nvPr/>
        </p:nvSpPr>
        <p:spPr bwMode="auto">
          <a:xfrm>
            <a:off x="7427913" y="4876800"/>
            <a:ext cx="2682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V</a:t>
            </a:r>
          </a:p>
        </p:txBody>
      </p:sp>
      <p:sp>
        <p:nvSpPr>
          <p:cNvPr id="54360" name="Text Box 1140"/>
          <p:cNvSpPr txBox="1">
            <a:spLocks noChangeArrowheads="1"/>
          </p:cNvSpPr>
          <p:nvPr/>
        </p:nvSpPr>
        <p:spPr bwMode="auto">
          <a:xfrm>
            <a:off x="7985125" y="4876800"/>
            <a:ext cx="268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P</a:t>
            </a:r>
          </a:p>
        </p:txBody>
      </p:sp>
      <p:sp>
        <p:nvSpPr>
          <p:cNvPr id="54361" name="Text Box 1141"/>
          <p:cNvSpPr txBox="1">
            <a:spLocks noChangeArrowheads="1"/>
          </p:cNvSpPr>
          <p:nvPr/>
        </p:nvSpPr>
        <p:spPr bwMode="auto">
          <a:xfrm>
            <a:off x="8326438" y="4876800"/>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NP</a:t>
            </a:r>
          </a:p>
        </p:txBody>
      </p:sp>
      <p:sp>
        <p:nvSpPr>
          <p:cNvPr id="54362" name="Text Box 1142"/>
          <p:cNvSpPr txBox="1">
            <a:spLocks noChangeArrowheads="1"/>
          </p:cNvSpPr>
          <p:nvPr/>
        </p:nvSpPr>
        <p:spPr bwMode="auto">
          <a:xfrm>
            <a:off x="7762875" y="4876800"/>
            <a:ext cx="268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V</a:t>
            </a:r>
          </a:p>
        </p:txBody>
      </p:sp>
      <p:sp>
        <p:nvSpPr>
          <p:cNvPr id="54363" name="Text Box 1143"/>
          <p:cNvSpPr txBox="1">
            <a:spLocks noChangeArrowheads="1"/>
          </p:cNvSpPr>
          <p:nvPr/>
        </p:nvSpPr>
        <p:spPr bwMode="auto">
          <a:xfrm>
            <a:off x="6992938" y="4876800"/>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NNP</a:t>
            </a:r>
          </a:p>
        </p:txBody>
      </p:sp>
      <p:sp>
        <p:nvSpPr>
          <p:cNvPr id="54364" name="Text Box 1144"/>
          <p:cNvSpPr txBox="1">
            <a:spLocks noChangeArrowheads="1"/>
          </p:cNvSpPr>
          <p:nvPr/>
        </p:nvSpPr>
        <p:spPr bwMode="auto">
          <a:xfrm>
            <a:off x="6738938" y="5661025"/>
            <a:ext cx="360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NP</a:t>
            </a:r>
          </a:p>
        </p:txBody>
      </p:sp>
      <p:sp>
        <p:nvSpPr>
          <p:cNvPr id="54365" name="Text Box 1146"/>
          <p:cNvSpPr txBox="1">
            <a:spLocks noChangeArrowheads="1"/>
          </p:cNvSpPr>
          <p:nvPr/>
        </p:nvSpPr>
        <p:spPr bwMode="auto">
          <a:xfrm>
            <a:off x="8140700" y="5226050"/>
            <a:ext cx="352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PP</a:t>
            </a:r>
          </a:p>
        </p:txBody>
      </p:sp>
      <p:sp>
        <p:nvSpPr>
          <p:cNvPr id="54366" name="Text Box 1147"/>
          <p:cNvSpPr txBox="1">
            <a:spLocks noChangeArrowheads="1"/>
          </p:cNvSpPr>
          <p:nvPr/>
        </p:nvSpPr>
        <p:spPr bwMode="auto">
          <a:xfrm>
            <a:off x="7924800" y="5562600"/>
            <a:ext cx="352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VP</a:t>
            </a:r>
          </a:p>
        </p:txBody>
      </p:sp>
      <p:cxnSp>
        <p:nvCxnSpPr>
          <p:cNvPr id="54367" name="AutoShape 1148"/>
          <p:cNvCxnSpPr>
            <a:cxnSpLocks noChangeShapeType="1"/>
            <a:stCxn id="54358" idx="2"/>
            <a:endCxn id="54364" idx="0"/>
          </p:cNvCxnSpPr>
          <p:nvPr/>
        </p:nvCxnSpPr>
        <p:spPr bwMode="auto">
          <a:xfrm>
            <a:off x="6686550" y="5121275"/>
            <a:ext cx="233363" cy="5397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68" name="AutoShape 1149"/>
          <p:cNvCxnSpPr>
            <a:cxnSpLocks noChangeShapeType="1"/>
            <a:stCxn id="54363" idx="2"/>
            <a:endCxn id="54364" idx="0"/>
          </p:cNvCxnSpPr>
          <p:nvPr/>
        </p:nvCxnSpPr>
        <p:spPr bwMode="auto">
          <a:xfrm flipH="1">
            <a:off x="6919913" y="5121275"/>
            <a:ext cx="300037" cy="5397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69" name="AutoShape 1150"/>
          <p:cNvCxnSpPr>
            <a:cxnSpLocks noChangeShapeType="1"/>
            <a:stCxn id="54361" idx="2"/>
            <a:endCxn id="54365" idx="0"/>
          </p:cNvCxnSpPr>
          <p:nvPr/>
        </p:nvCxnSpPr>
        <p:spPr bwMode="auto">
          <a:xfrm flipH="1">
            <a:off x="8316913" y="5121275"/>
            <a:ext cx="190500" cy="104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0" name="AutoShape 1151"/>
          <p:cNvCxnSpPr>
            <a:cxnSpLocks noChangeShapeType="1"/>
            <a:stCxn id="54360" idx="2"/>
            <a:endCxn id="54365" idx="0"/>
          </p:cNvCxnSpPr>
          <p:nvPr/>
        </p:nvCxnSpPr>
        <p:spPr bwMode="auto">
          <a:xfrm>
            <a:off x="8120063" y="5121275"/>
            <a:ext cx="196850" cy="104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1" name="AutoShape 1152"/>
          <p:cNvCxnSpPr>
            <a:cxnSpLocks noChangeShapeType="1"/>
            <a:stCxn id="54365" idx="2"/>
            <a:endCxn id="54366" idx="0"/>
          </p:cNvCxnSpPr>
          <p:nvPr/>
        </p:nvCxnSpPr>
        <p:spPr bwMode="auto">
          <a:xfrm flipH="1">
            <a:off x="8101013" y="5470525"/>
            <a:ext cx="215900" cy="920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2" name="AutoShape 1153"/>
          <p:cNvCxnSpPr>
            <a:cxnSpLocks noChangeShapeType="1"/>
            <a:stCxn id="54362" idx="2"/>
            <a:endCxn id="54366" idx="0"/>
          </p:cNvCxnSpPr>
          <p:nvPr/>
        </p:nvCxnSpPr>
        <p:spPr bwMode="auto">
          <a:xfrm>
            <a:off x="7897813" y="5121275"/>
            <a:ext cx="203200" cy="4413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4373" name="Text Box 1154"/>
          <p:cNvSpPr txBox="1">
            <a:spLocks noChangeArrowheads="1"/>
          </p:cNvSpPr>
          <p:nvPr/>
        </p:nvSpPr>
        <p:spPr bwMode="auto">
          <a:xfrm>
            <a:off x="7467600" y="5775325"/>
            <a:ext cx="352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VP</a:t>
            </a:r>
          </a:p>
        </p:txBody>
      </p:sp>
      <p:sp>
        <p:nvSpPr>
          <p:cNvPr id="54374" name="Text Box 1155"/>
          <p:cNvSpPr txBox="1">
            <a:spLocks noChangeArrowheads="1"/>
          </p:cNvSpPr>
          <p:nvPr/>
        </p:nvSpPr>
        <p:spPr bwMode="auto">
          <a:xfrm>
            <a:off x="7162800" y="6003925"/>
            <a:ext cx="268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a:t>S</a:t>
            </a:r>
          </a:p>
        </p:txBody>
      </p:sp>
      <p:cxnSp>
        <p:nvCxnSpPr>
          <p:cNvPr id="54375" name="AutoShape 1156"/>
          <p:cNvCxnSpPr>
            <a:cxnSpLocks noChangeShapeType="1"/>
            <a:stCxn id="54359" idx="2"/>
            <a:endCxn id="54373" idx="0"/>
          </p:cNvCxnSpPr>
          <p:nvPr/>
        </p:nvCxnSpPr>
        <p:spPr bwMode="auto">
          <a:xfrm>
            <a:off x="7562850" y="5121275"/>
            <a:ext cx="80963" cy="654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6" name="AutoShape 1157"/>
          <p:cNvCxnSpPr>
            <a:cxnSpLocks noChangeShapeType="1"/>
            <a:stCxn id="54366" idx="1"/>
            <a:endCxn id="54373" idx="0"/>
          </p:cNvCxnSpPr>
          <p:nvPr/>
        </p:nvCxnSpPr>
        <p:spPr bwMode="auto">
          <a:xfrm flipH="1">
            <a:off x="7643813" y="5684838"/>
            <a:ext cx="280987" cy="90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7" name="AutoShape 1158"/>
          <p:cNvCxnSpPr>
            <a:cxnSpLocks noChangeShapeType="1"/>
            <a:stCxn id="54373" idx="1"/>
            <a:endCxn id="54374" idx="0"/>
          </p:cNvCxnSpPr>
          <p:nvPr/>
        </p:nvCxnSpPr>
        <p:spPr bwMode="auto">
          <a:xfrm flipH="1">
            <a:off x="7297738" y="5897563"/>
            <a:ext cx="169862" cy="1063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378" name="AutoShape 1159"/>
          <p:cNvCxnSpPr>
            <a:cxnSpLocks noChangeShapeType="1"/>
            <a:stCxn id="54364" idx="2"/>
            <a:endCxn id="54374" idx="0"/>
          </p:cNvCxnSpPr>
          <p:nvPr/>
        </p:nvCxnSpPr>
        <p:spPr bwMode="auto">
          <a:xfrm>
            <a:off x="6919913" y="5905500"/>
            <a:ext cx="377825" cy="98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4379" name="Text Box 1160"/>
          <p:cNvSpPr txBox="1">
            <a:spLocks noChangeArrowheads="1"/>
          </p:cNvSpPr>
          <p:nvPr/>
        </p:nvSpPr>
        <p:spPr bwMode="auto">
          <a:xfrm rot="-3771705">
            <a:off x="8182769" y="5152231"/>
            <a:ext cx="10699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800"/>
              <a:t>Most likely parse?</a:t>
            </a:r>
          </a:p>
        </p:txBody>
      </p:sp>
      <p:sp>
        <p:nvSpPr>
          <p:cNvPr id="54380" name="Oval 1173"/>
          <p:cNvSpPr>
            <a:spLocks noChangeArrowheads="1"/>
          </p:cNvSpPr>
          <p:nvPr/>
        </p:nvSpPr>
        <p:spPr bwMode="auto">
          <a:xfrm>
            <a:off x="4876800" y="58674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cxnSp>
        <p:nvCxnSpPr>
          <p:cNvPr id="54381" name="AutoShape 1174"/>
          <p:cNvCxnSpPr>
            <a:cxnSpLocks noChangeShapeType="1"/>
            <a:stCxn id="54380" idx="5"/>
            <a:endCxn id="54380" idx="2"/>
          </p:cNvCxnSpPr>
          <p:nvPr/>
        </p:nvCxnSpPr>
        <p:spPr bwMode="auto">
          <a:xfrm rot="16200000" flipV="1">
            <a:off x="4914900" y="5905500"/>
            <a:ext cx="53975" cy="130175"/>
          </a:xfrm>
          <a:prstGeom prst="curvedConnector4">
            <a:avLst>
              <a:gd name="adj1" fmla="val -464704"/>
              <a:gd name="adj2" fmla="val 27561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82" name="AutoShape 1175"/>
          <p:cNvCxnSpPr>
            <a:cxnSpLocks noChangeShapeType="1"/>
            <a:stCxn id="54380" idx="0"/>
            <a:endCxn id="54335" idx="4"/>
          </p:cNvCxnSpPr>
          <p:nvPr/>
        </p:nvCxnSpPr>
        <p:spPr bwMode="auto">
          <a:xfrm flipV="1">
            <a:off x="4953000" y="5486400"/>
            <a:ext cx="0" cy="381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83" name="AutoShape 1176"/>
          <p:cNvCxnSpPr>
            <a:cxnSpLocks noChangeShapeType="1"/>
            <a:stCxn id="54380" idx="1"/>
            <a:endCxn id="54333" idx="5"/>
          </p:cNvCxnSpPr>
          <p:nvPr/>
        </p:nvCxnSpPr>
        <p:spPr bwMode="auto">
          <a:xfrm flipH="1" flipV="1">
            <a:off x="4321175" y="5464175"/>
            <a:ext cx="577850" cy="425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p:txBody>
          <a:bodyPr/>
          <a:lstStyle/>
          <a:p>
            <a:r>
              <a:rPr lang="en-US">
                <a:latin typeface="Arial" charset="0"/>
              </a:rPr>
              <a:t>State of the Art Performance</a:t>
            </a:r>
          </a:p>
        </p:txBody>
      </p:sp>
      <p:sp>
        <p:nvSpPr>
          <p:cNvPr id="52227" name="Rectangle 1027"/>
          <p:cNvSpPr>
            <a:spLocks noGrp="1" noChangeArrowheads="1"/>
          </p:cNvSpPr>
          <p:nvPr>
            <p:ph idx="1"/>
          </p:nvPr>
        </p:nvSpPr>
        <p:spPr/>
        <p:txBody>
          <a:bodyPr/>
          <a:lstStyle/>
          <a:p>
            <a:r>
              <a:rPr lang="en-US">
                <a:latin typeface="Arial" charset="0"/>
              </a:rPr>
              <a:t>Named entity recognition</a:t>
            </a:r>
          </a:p>
          <a:p>
            <a:pPr lvl="1"/>
            <a:r>
              <a:rPr lang="en-US">
                <a:latin typeface="Arial" charset="0"/>
                <a:ea typeface="ＭＳ Ｐゴシック" charset="0"/>
              </a:rPr>
              <a:t>Person, Location, Organization, …</a:t>
            </a:r>
          </a:p>
          <a:p>
            <a:pPr lvl="1"/>
            <a:r>
              <a:rPr lang="en-US">
                <a:latin typeface="Arial" charset="0"/>
                <a:ea typeface="ＭＳ Ｐゴシック" charset="0"/>
              </a:rPr>
              <a:t>F1 in high 80</a:t>
            </a:r>
            <a:r>
              <a:rPr lang="ja-JP" altLang="en-US">
                <a:latin typeface="Arial" charset="0"/>
                <a:ea typeface="ＭＳ Ｐゴシック" charset="0"/>
              </a:rPr>
              <a:t>’</a:t>
            </a:r>
            <a:r>
              <a:rPr lang="en-US">
                <a:latin typeface="Arial" charset="0"/>
                <a:ea typeface="ＭＳ Ｐゴシック" charset="0"/>
              </a:rPr>
              <a:t>s or low- to mid-90</a:t>
            </a:r>
            <a:r>
              <a:rPr lang="ja-JP" altLang="en-US">
                <a:latin typeface="Arial" charset="0"/>
                <a:ea typeface="ＭＳ Ｐゴシック" charset="0"/>
              </a:rPr>
              <a:t>’</a:t>
            </a:r>
            <a:r>
              <a:rPr lang="en-US">
                <a:latin typeface="Arial" charset="0"/>
                <a:ea typeface="ＭＳ Ｐゴシック" charset="0"/>
              </a:rPr>
              <a:t>s</a:t>
            </a:r>
          </a:p>
          <a:p>
            <a:r>
              <a:rPr lang="en-US">
                <a:latin typeface="Arial" charset="0"/>
              </a:rPr>
              <a:t>Binary relation extraction</a:t>
            </a:r>
          </a:p>
          <a:p>
            <a:pPr lvl="1"/>
            <a:r>
              <a:rPr lang="en-US">
                <a:latin typeface="Arial" charset="0"/>
                <a:ea typeface="ＭＳ Ｐゴシック" charset="0"/>
              </a:rPr>
              <a:t>Contained-in (Location1, Location2)</a:t>
            </a:r>
            <a:br>
              <a:rPr lang="en-US">
                <a:latin typeface="Arial" charset="0"/>
                <a:ea typeface="ＭＳ Ｐゴシック" charset="0"/>
              </a:rPr>
            </a:br>
            <a:r>
              <a:rPr lang="en-US">
                <a:latin typeface="Arial" charset="0"/>
                <a:ea typeface="ＭＳ Ｐゴシック" charset="0"/>
              </a:rPr>
              <a:t>Member-of (Person1, Organization1)</a:t>
            </a:r>
          </a:p>
          <a:p>
            <a:pPr lvl="1"/>
            <a:r>
              <a:rPr lang="en-US">
                <a:latin typeface="Arial" charset="0"/>
                <a:ea typeface="ＭＳ Ｐゴシック" charset="0"/>
              </a:rPr>
              <a:t>F1 in 60</a:t>
            </a:r>
            <a:r>
              <a:rPr lang="ja-JP" altLang="en-US">
                <a:latin typeface="Arial" charset="0"/>
                <a:ea typeface="ＭＳ Ｐゴシック" charset="0"/>
              </a:rPr>
              <a:t>’</a:t>
            </a:r>
            <a:r>
              <a:rPr lang="en-US">
                <a:latin typeface="Arial" charset="0"/>
                <a:ea typeface="ＭＳ Ｐゴシック" charset="0"/>
              </a:rPr>
              <a:t>s or 70</a:t>
            </a:r>
            <a:r>
              <a:rPr lang="ja-JP" altLang="en-US">
                <a:latin typeface="Arial" charset="0"/>
                <a:ea typeface="ＭＳ Ｐゴシック" charset="0"/>
              </a:rPr>
              <a:t>’</a:t>
            </a:r>
            <a:r>
              <a:rPr lang="en-US">
                <a:latin typeface="Arial" charset="0"/>
                <a:ea typeface="ＭＳ Ｐゴシック" charset="0"/>
              </a:rPr>
              <a:t>s or 80</a:t>
            </a:r>
            <a:r>
              <a:rPr lang="ja-JP" altLang="en-US">
                <a:latin typeface="Arial" charset="0"/>
                <a:ea typeface="ＭＳ Ｐゴシック" charset="0"/>
              </a:rPr>
              <a:t>’</a:t>
            </a:r>
            <a:r>
              <a:rPr lang="en-US">
                <a:latin typeface="Arial" charset="0"/>
                <a:ea typeface="ＭＳ Ｐゴシック" charset="0"/>
              </a:rPr>
              <a:t>s</a:t>
            </a:r>
          </a:p>
          <a:p>
            <a:r>
              <a:rPr lang="en-US">
                <a:latin typeface="Arial" charset="0"/>
              </a:rPr>
              <a:t>Wrapper induction</a:t>
            </a:r>
          </a:p>
          <a:p>
            <a:pPr lvl="1"/>
            <a:r>
              <a:rPr lang="en-US">
                <a:latin typeface="Arial" charset="0"/>
                <a:ea typeface="ＭＳ Ｐゴシック" charset="0"/>
              </a:rPr>
              <a:t>Extremely accurate performance obtainable</a:t>
            </a:r>
          </a:p>
          <a:p>
            <a:pPr lvl="1"/>
            <a:r>
              <a:rPr lang="en-US">
                <a:latin typeface="Arial" charset="0"/>
                <a:ea typeface="ＭＳ Ｐゴシック" charset="0"/>
              </a:rPr>
              <a:t>Human effort (~30min) required on each site</a:t>
            </a:r>
          </a:p>
          <a:p>
            <a:endParaRPr lang="en-US" sz="2400">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Recognition</a:t>
            </a:r>
            <a:endParaRPr lang="en-US" dirty="0"/>
          </a:p>
        </p:txBody>
      </p:sp>
    </p:spTree>
    <p:extLst>
      <p:ext uri="{BB962C8B-B14F-4D97-AF65-F5344CB8AC3E}">
        <p14:creationId xmlns:p14="http://schemas.microsoft.com/office/powerpoint/2010/main" val="318870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Entity Recognition (and Typing)</a:t>
            </a:r>
            <a:endParaRPr lang="en-US" dirty="0"/>
          </a:p>
        </p:txBody>
      </p:sp>
      <p:pic>
        <p:nvPicPr>
          <p:cNvPr id="5" name="Content Placeholder 4"/>
          <p:cNvPicPr>
            <a:picLocks noGrp="1" noChangeAspect="1"/>
          </p:cNvPicPr>
          <p:nvPr>
            <p:ph idx="1"/>
          </p:nvPr>
        </p:nvPicPr>
        <p:blipFill>
          <a:blip r:embed="rId2"/>
          <a:srcRect t="-25897" b="-25897"/>
          <a:stretch>
            <a:fillRect/>
          </a:stretch>
        </p:blipFill>
        <p:spPr/>
      </p:pic>
    </p:spTree>
    <p:extLst>
      <p:ext uri="{BB962C8B-B14F-4D97-AF65-F5344CB8AC3E}">
        <p14:creationId xmlns:p14="http://schemas.microsoft.com/office/powerpoint/2010/main" val="90292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Entity Recognition (and Typing)</a:t>
            </a:r>
          </a:p>
        </p:txBody>
      </p:sp>
      <p:pic>
        <p:nvPicPr>
          <p:cNvPr id="4" name="Content Placeholder 3"/>
          <p:cNvPicPr>
            <a:picLocks noGrp="1" noChangeAspect="1"/>
          </p:cNvPicPr>
          <p:nvPr>
            <p:ph idx="1"/>
          </p:nvPr>
        </p:nvPicPr>
        <p:blipFill>
          <a:blip r:embed="rId2"/>
          <a:srcRect t="-35115" b="-35115"/>
          <a:stretch>
            <a:fillRect/>
          </a:stretch>
        </p:blipFill>
        <p:spPr/>
      </p:pic>
    </p:spTree>
    <p:extLst>
      <p:ext uri="{BB962C8B-B14F-4D97-AF65-F5344CB8AC3E}">
        <p14:creationId xmlns:p14="http://schemas.microsoft.com/office/powerpoint/2010/main" val="2476842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effectLst/>
              </a:rPr>
              <a:t>Evaluation: Contingency </a:t>
            </a:r>
            <a:r>
              <a:rPr lang="en-US" sz="4400" dirty="0">
                <a:effectLst/>
              </a:rPr>
              <a:t>table </a:t>
            </a:r>
          </a:p>
        </p:txBody>
      </p:sp>
      <p:pic>
        <p:nvPicPr>
          <p:cNvPr id="3" name="Picture 2"/>
          <p:cNvPicPr>
            <a:picLocks noChangeAspect="1"/>
          </p:cNvPicPr>
          <p:nvPr/>
        </p:nvPicPr>
        <p:blipFill rotWithShape="1">
          <a:blip r:embed="rId2"/>
          <a:srcRect t="23228"/>
          <a:stretch/>
        </p:blipFill>
        <p:spPr>
          <a:xfrm>
            <a:off x="1066800" y="2057400"/>
            <a:ext cx="6172200" cy="2788770"/>
          </a:xfrm>
          <a:prstGeom prst="rect">
            <a:avLst/>
          </a:prstGeom>
        </p:spPr>
      </p:pic>
    </p:spTree>
    <p:extLst>
      <p:ext uri="{BB962C8B-B14F-4D97-AF65-F5344CB8AC3E}">
        <p14:creationId xmlns:p14="http://schemas.microsoft.com/office/powerpoint/2010/main" val="3195430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200000"/>
              </a:lnSpc>
            </a:pPr>
            <a:r>
              <a:rPr lang="en-US" dirty="0"/>
              <a:t>What is information extraction</a:t>
            </a:r>
          </a:p>
          <a:p>
            <a:pPr>
              <a:lnSpc>
                <a:spcPct val="200000"/>
              </a:lnSpc>
            </a:pPr>
            <a:r>
              <a:rPr lang="en-US" dirty="0"/>
              <a:t>Information extraction landscape</a:t>
            </a:r>
          </a:p>
          <a:p>
            <a:pPr>
              <a:lnSpc>
                <a:spcPct val="200000"/>
              </a:lnSpc>
            </a:pPr>
            <a:r>
              <a:rPr lang="en-US" dirty="0"/>
              <a:t>Inner workings of </a:t>
            </a:r>
            <a:r>
              <a:rPr lang="en-US" dirty="0" smtClean="0"/>
              <a:t>some techniques</a:t>
            </a:r>
            <a:endParaRPr lang="en-US" dirty="0"/>
          </a:p>
          <a:p>
            <a:pPr>
              <a:lnSpc>
                <a:spcPct val="200000"/>
              </a:lnSpc>
            </a:pPr>
            <a:endParaRPr lang="en-US" dirty="0"/>
          </a:p>
        </p:txBody>
      </p:sp>
    </p:spTree>
    <p:extLst>
      <p:ext uri="{BB962C8B-B14F-4D97-AF65-F5344CB8AC3E}">
        <p14:creationId xmlns:p14="http://schemas.microsoft.com/office/powerpoint/2010/main" val="204590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Precision / Recall</a:t>
            </a:r>
            <a:endParaRPr lang="en-US" dirty="0"/>
          </a:p>
        </p:txBody>
      </p:sp>
      <p:pic>
        <p:nvPicPr>
          <p:cNvPr id="3" name="Picture 2"/>
          <p:cNvPicPr>
            <a:picLocks noChangeAspect="1"/>
          </p:cNvPicPr>
          <p:nvPr/>
        </p:nvPicPr>
        <p:blipFill>
          <a:blip r:embed="rId2"/>
          <a:stretch>
            <a:fillRect/>
          </a:stretch>
        </p:blipFill>
        <p:spPr>
          <a:xfrm>
            <a:off x="1371600" y="1828800"/>
            <a:ext cx="6019800" cy="2700361"/>
          </a:xfrm>
          <a:prstGeom prst="rect">
            <a:avLst/>
          </a:prstGeom>
        </p:spPr>
      </p:pic>
    </p:spTree>
    <p:extLst>
      <p:ext uri="{BB962C8B-B14F-4D97-AF65-F5344CB8AC3E}">
        <p14:creationId xmlns:p14="http://schemas.microsoft.com/office/powerpoint/2010/main" val="72542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a:t>
            </a:r>
            <a:endParaRPr lang="en-US" dirty="0"/>
          </a:p>
        </p:txBody>
      </p:sp>
      <p:pic>
        <p:nvPicPr>
          <p:cNvPr id="3" name="Picture 2"/>
          <p:cNvPicPr>
            <a:picLocks noChangeAspect="1"/>
          </p:cNvPicPr>
          <p:nvPr/>
        </p:nvPicPr>
        <p:blipFill>
          <a:blip r:embed="rId2"/>
          <a:stretch>
            <a:fillRect/>
          </a:stretch>
        </p:blipFill>
        <p:spPr>
          <a:xfrm>
            <a:off x="1066800" y="1447800"/>
            <a:ext cx="7239000" cy="4156909"/>
          </a:xfrm>
          <a:prstGeom prst="rect">
            <a:avLst/>
          </a:prstGeom>
        </p:spPr>
      </p:pic>
    </p:spTree>
    <p:extLst>
      <p:ext uri="{BB962C8B-B14F-4D97-AF65-F5344CB8AC3E}">
        <p14:creationId xmlns:p14="http://schemas.microsoft.com/office/powerpoint/2010/main" val="1747927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a:t>
            </a:r>
            <a:endParaRPr lang="en-US" dirty="0"/>
          </a:p>
        </p:txBody>
      </p:sp>
      <p:pic>
        <p:nvPicPr>
          <p:cNvPr id="3" name="Picture 2"/>
          <p:cNvPicPr>
            <a:picLocks noChangeAspect="1"/>
          </p:cNvPicPr>
          <p:nvPr/>
        </p:nvPicPr>
        <p:blipFill>
          <a:blip r:embed="rId2"/>
          <a:stretch>
            <a:fillRect/>
          </a:stretch>
        </p:blipFill>
        <p:spPr>
          <a:xfrm>
            <a:off x="1447800" y="1752600"/>
            <a:ext cx="5943600" cy="2718110"/>
          </a:xfrm>
          <a:prstGeom prst="rect">
            <a:avLst/>
          </a:prstGeom>
        </p:spPr>
      </p:pic>
    </p:spTree>
    <p:extLst>
      <p:ext uri="{BB962C8B-B14F-4D97-AF65-F5344CB8AC3E}">
        <p14:creationId xmlns:p14="http://schemas.microsoft.com/office/powerpoint/2010/main" val="1596626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a:t>
            </a:r>
            <a:endParaRPr lang="en-US" dirty="0"/>
          </a:p>
        </p:txBody>
      </p:sp>
      <p:pic>
        <p:nvPicPr>
          <p:cNvPr id="3" name="Picture 2"/>
          <p:cNvPicPr>
            <a:picLocks noChangeAspect="1"/>
          </p:cNvPicPr>
          <p:nvPr/>
        </p:nvPicPr>
        <p:blipFill>
          <a:blip r:embed="rId2"/>
          <a:stretch>
            <a:fillRect/>
          </a:stretch>
        </p:blipFill>
        <p:spPr>
          <a:xfrm>
            <a:off x="1447799" y="1752600"/>
            <a:ext cx="6695871" cy="2667000"/>
          </a:xfrm>
          <a:prstGeom prst="rect">
            <a:avLst/>
          </a:prstGeom>
        </p:spPr>
      </p:pic>
    </p:spTree>
    <p:extLst>
      <p:ext uri="{BB962C8B-B14F-4D97-AF65-F5344CB8AC3E}">
        <p14:creationId xmlns:p14="http://schemas.microsoft.com/office/powerpoint/2010/main" val="3533054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074"/>
          <p:cNvSpPr>
            <a:spLocks noGrp="1" noChangeArrowheads="1"/>
          </p:cNvSpPr>
          <p:nvPr>
            <p:ph type="title"/>
          </p:nvPr>
        </p:nvSpPr>
        <p:spPr>
          <a:xfrm>
            <a:off x="457200" y="0"/>
            <a:ext cx="8229600" cy="990600"/>
          </a:xfrm>
        </p:spPr>
        <p:txBody>
          <a:bodyPr>
            <a:noAutofit/>
          </a:bodyPr>
          <a:lstStyle/>
          <a:p>
            <a:r>
              <a:rPr lang="en-US" dirty="0" smtClean="0">
                <a:solidFill>
                  <a:srgbClr val="2F5897"/>
                </a:solidFill>
              </a:rPr>
              <a:t>NER Evaluation Example</a:t>
            </a:r>
            <a:endParaRPr lang="en-US" sz="3600" dirty="0">
              <a:latin typeface="Arial" charset="0"/>
            </a:endParaRPr>
          </a:p>
        </p:txBody>
      </p:sp>
      <p:sp>
        <p:nvSpPr>
          <p:cNvPr id="50179" name="Text Box 3076"/>
          <p:cNvSpPr txBox="1">
            <a:spLocks noChangeArrowheads="1"/>
          </p:cNvSpPr>
          <p:nvPr/>
        </p:nvSpPr>
        <p:spPr bwMode="auto">
          <a:xfrm>
            <a:off x="304800" y="1385888"/>
            <a:ext cx="86868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b="0" u="sng">
                <a:solidFill>
                  <a:schemeClr val="accent2"/>
                </a:solidFill>
                <a:latin typeface="Arial Narrow" charset="0"/>
              </a:rPr>
              <a:t>Michael Kearns</a:t>
            </a:r>
            <a:r>
              <a:rPr lang="en-US" sz="1600" b="0">
                <a:latin typeface="Arial Narrow" charset="0"/>
              </a:rPr>
              <a:t> and </a:t>
            </a:r>
            <a:r>
              <a:rPr lang="en-US" sz="1600" b="0" u="sng">
                <a:solidFill>
                  <a:schemeClr val="accent2"/>
                </a:solidFill>
                <a:latin typeface="Arial Narrow" charset="0"/>
              </a:rPr>
              <a:t>Sebastian Seung</a:t>
            </a:r>
            <a:r>
              <a:rPr lang="en-US" sz="1600" b="0">
                <a:latin typeface="Arial Narrow" charset="0"/>
              </a:rPr>
              <a:t> will start Monday</a:t>
            </a:r>
            <a:r>
              <a:rPr lang="ja-JP" altLang="en-US" sz="1600" b="0">
                <a:latin typeface="Arial Narrow" charset="0"/>
              </a:rPr>
              <a:t>’</a:t>
            </a:r>
            <a:r>
              <a:rPr lang="en-US" sz="1600" b="0">
                <a:latin typeface="Arial Narrow" charset="0"/>
              </a:rPr>
              <a:t>s tutorial, followed by </a:t>
            </a:r>
            <a:r>
              <a:rPr lang="en-US" sz="1600" b="0" u="sng">
                <a:solidFill>
                  <a:schemeClr val="accent2"/>
                </a:solidFill>
                <a:latin typeface="Arial Narrow" charset="0"/>
              </a:rPr>
              <a:t>Richard M. Karpe</a:t>
            </a:r>
            <a:r>
              <a:rPr lang="en-US" sz="1600" b="0">
                <a:latin typeface="Arial Narrow" charset="0"/>
              </a:rPr>
              <a:t> and </a:t>
            </a:r>
            <a:r>
              <a:rPr lang="en-US" sz="1600" b="0" u="sng">
                <a:solidFill>
                  <a:schemeClr val="accent2"/>
                </a:solidFill>
                <a:latin typeface="Arial Narrow" charset="0"/>
              </a:rPr>
              <a:t>Martin Cooke</a:t>
            </a:r>
            <a:r>
              <a:rPr lang="en-US" sz="1600" b="0">
                <a:latin typeface="Arial Narrow" charset="0"/>
              </a:rPr>
              <a:t>.</a:t>
            </a:r>
          </a:p>
        </p:txBody>
      </p:sp>
      <p:sp>
        <p:nvSpPr>
          <p:cNvPr id="50180" name="Text Box 3077"/>
          <p:cNvSpPr txBox="1">
            <a:spLocks noChangeArrowheads="1"/>
          </p:cNvSpPr>
          <p:nvPr/>
        </p:nvSpPr>
        <p:spPr bwMode="auto">
          <a:xfrm>
            <a:off x="136525" y="10668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TRUTH:</a:t>
            </a:r>
          </a:p>
        </p:txBody>
      </p:sp>
      <p:sp>
        <p:nvSpPr>
          <p:cNvPr id="50181" name="Text Box 3079"/>
          <p:cNvSpPr txBox="1">
            <a:spLocks noChangeArrowheads="1"/>
          </p:cNvSpPr>
          <p:nvPr/>
        </p:nvSpPr>
        <p:spPr bwMode="auto">
          <a:xfrm>
            <a:off x="136525" y="1752600"/>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PRED:</a:t>
            </a:r>
          </a:p>
        </p:txBody>
      </p:sp>
      <p:sp>
        <p:nvSpPr>
          <p:cNvPr id="50182" name="Text Box 3080"/>
          <p:cNvSpPr txBox="1">
            <a:spLocks noChangeArrowheads="1"/>
          </p:cNvSpPr>
          <p:nvPr/>
        </p:nvSpPr>
        <p:spPr bwMode="auto">
          <a:xfrm>
            <a:off x="1143000" y="3338513"/>
            <a:ext cx="586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Precision =                                                                   = </a:t>
            </a:r>
          </a:p>
        </p:txBody>
      </p:sp>
      <p:sp>
        <p:nvSpPr>
          <p:cNvPr id="50183" name="Text Box 3081"/>
          <p:cNvSpPr txBox="1">
            <a:spLocks noChangeArrowheads="1"/>
          </p:cNvSpPr>
          <p:nvPr/>
        </p:nvSpPr>
        <p:spPr bwMode="auto">
          <a:xfrm>
            <a:off x="2895600" y="3124200"/>
            <a:ext cx="527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 correctly predicted segments             2            </a:t>
            </a:r>
          </a:p>
        </p:txBody>
      </p:sp>
      <p:sp>
        <p:nvSpPr>
          <p:cNvPr id="50184" name="Text Box 3082"/>
          <p:cNvSpPr txBox="1">
            <a:spLocks noChangeArrowheads="1"/>
          </p:cNvSpPr>
          <p:nvPr/>
        </p:nvSpPr>
        <p:spPr bwMode="auto">
          <a:xfrm>
            <a:off x="3565525" y="3621088"/>
            <a:ext cx="456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 predicted segments                   6           </a:t>
            </a:r>
          </a:p>
        </p:txBody>
      </p:sp>
      <p:sp>
        <p:nvSpPr>
          <p:cNvPr id="50185" name="Line 3083"/>
          <p:cNvSpPr>
            <a:spLocks noChangeShapeType="1"/>
          </p:cNvSpPr>
          <p:nvPr/>
        </p:nvSpPr>
        <p:spPr bwMode="auto">
          <a:xfrm>
            <a:off x="2911475" y="3544888"/>
            <a:ext cx="3581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6" name="Text Box 3084"/>
          <p:cNvSpPr txBox="1">
            <a:spLocks noChangeArrowheads="1"/>
          </p:cNvSpPr>
          <p:nvPr/>
        </p:nvSpPr>
        <p:spPr bwMode="auto">
          <a:xfrm>
            <a:off x="304800" y="2101850"/>
            <a:ext cx="8839200" cy="3365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600" b="0" u="sng" dirty="0">
                <a:solidFill>
                  <a:schemeClr val="accent2"/>
                </a:solidFill>
                <a:latin typeface="Arial Narrow" charset="0"/>
              </a:rPr>
              <a:t>Michael Kearns</a:t>
            </a:r>
            <a:r>
              <a:rPr lang="en-US" sz="1600" b="0" dirty="0">
                <a:latin typeface="Arial Narrow" charset="0"/>
              </a:rPr>
              <a:t> and </a:t>
            </a:r>
            <a:r>
              <a:rPr lang="en-US" sz="1600" b="0" u="sng" dirty="0">
                <a:solidFill>
                  <a:schemeClr val="accent2"/>
                </a:solidFill>
                <a:latin typeface="Arial Narrow" charset="0"/>
              </a:rPr>
              <a:t>Sebastian</a:t>
            </a:r>
            <a:r>
              <a:rPr lang="en-US" sz="1600" b="0" dirty="0">
                <a:latin typeface="Arial Narrow" charset="0"/>
              </a:rPr>
              <a:t> </a:t>
            </a:r>
            <a:r>
              <a:rPr lang="en-US" sz="1600" b="0" dirty="0" err="1">
                <a:latin typeface="Arial Narrow" charset="0"/>
              </a:rPr>
              <a:t>Seung</a:t>
            </a:r>
            <a:r>
              <a:rPr lang="en-US" sz="1600" b="0" dirty="0">
                <a:latin typeface="Arial Narrow" charset="0"/>
              </a:rPr>
              <a:t> will start </a:t>
            </a:r>
            <a:r>
              <a:rPr lang="en-US" sz="1600" b="0" u="sng" dirty="0">
                <a:solidFill>
                  <a:schemeClr val="accent2"/>
                </a:solidFill>
                <a:latin typeface="Arial Narrow" charset="0"/>
              </a:rPr>
              <a:t>Monday</a:t>
            </a:r>
            <a:r>
              <a:rPr lang="ja-JP" altLang="en-US" sz="1600" b="0" dirty="0">
                <a:latin typeface="Arial Narrow" charset="0"/>
              </a:rPr>
              <a:t>’</a:t>
            </a:r>
            <a:r>
              <a:rPr lang="en-US" sz="1600" b="0" dirty="0">
                <a:latin typeface="Arial Narrow" charset="0"/>
              </a:rPr>
              <a:t>s tutorial, followed by </a:t>
            </a:r>
            <a:r>
              <a:rPr lang="en-US" sz="1600" b="0" u="sng" dirty="0">
                <a:solidFill>
                  <a:schemeClr val="accent2"/>
                </a:solidFill>
                <a:latin typeface="Arial Narrow" charset="0"/>
              </a:rPr>
              <a:t>Richard</a:t>
            </a:r>
            <a:r>
              <a:rPr lang="en-US" sz="1600" b="0" dirty="0">
                <a:latin typeface="Arial Narrow" charset="0"/>
              </a:rPr>
              <a:t>   </a:t>
            </a:r>
            <a:r>
              <a:rPr lang="en-US" sz="1600" b="0" u="sng" dirty="0">
                <a:solidFill>
                  <a:schemeClr val="accent2"/>
                </a:solidFill>
                <a:latin typeface="Arial Narrow" charset="0"/>
              </a:rPr>
              <a:t>M. </a:t>
            </a:r>
            <a:r>
              <a:rPr lang="en-US" sz="1600" b="0" u="sng" dirty="0" err="1">
                <a:solidFill>
                  <a:schemeClr val="accent2"/>
                </a:solidFill>
                <a:latin typeface="Arial Narrow" charset="0"/>
              </a:rPr>
              <a:t>Karpe</a:t>
            </a:r>
            <a:r>
              <a:rPr lang="en-US" sz="1600" b="0" dirty="0">
                <a:latin typeface="Arial Narrow" charset="0"/>
              </a:rPr>
              <a:t> and </a:t>
            </a:r>
            <a:r>
              <a:rPr lang="en-US" sz="1600" b="0" u="sng" dirty="0">
                <a:solidFill>
                  <a:schemeClr val="accent2"/>
                </a:solidFill>
                <a:latin typeface="Arial Narrow" charset="0"/>
              </a:rPr>
              <a:t>Martin Cooke</a:t>
            </a:r>
            <a:r>
              <a:rPr lang="en-US" sz="1600" b="0" dirty="0">
                <a:latin typeface="Arial Narrow" charset="0"/>
              </a:rPr>
              <a:t>.</a:t>
            </a:r>
          </a:p>
        </p:txBody>
      </p:sp>
      <p:sp>
        <p:nvSpPr>
          <p:cNvPr id="50187" name="Line 3085"/>
          <p:cNvSpPr>
            <a:spLocks noChangeShapeType="1"/>
          </p:cNvSpPr>
          <p:nvPr/>
        </p:nvSpPr>
        <p:spPr bwMode="auto">
          <a:xfrm>
            <a:off x="7026275" y="3544888"/>
            <a:ext cx="533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8" name="Text Box 3087"/>
          <p:cNvSpPr txBox="1">
            <a:spLocks noChangeArrowheads="1"/>
          </p:cNvSpPr>
          <p:nvPr/>
        </p:nvSpPr>
        <p:spPr bwMode="auto">
          <a:xfrm>
            <a:off x="1143000" y="4572000"/>
            <a:ext cx="588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Recall       =                                                                   = </a:t>
            </a:r>
          </a:p>
        </p:txBody>
      </p:sp>
      <p:sp>
        <p:nvSpPr>
          <p:cNvPr id="50189" name="Text Box 3088"/>
          <p:cNvSpPr txBox="1">
            <a:spLocks noChangeArrowheads="1"/>
          </p:cNvSpPr>
          <p:nvPr/>
        </p:nvSpPr>
        <p:spPr bwMode="auto">
          <a:xfrm>
            <a:off x="2895600" y="4357688"/>
            <a:ext cx="521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 correctly predicted segments             2           </a:t>
            </a:r>
          </a:p>
        </p:txBody>
      </p:sp>
      <p:sp>
        <p:nvSpPr>
          <p:cNvPr id="50190" name="Text Box 3089"/>
          <p:cNvSpPr txBox="1">
            <a:spLocks noChangeArrowheads="1"/>
          </p:cNvSpPr>
          <p:nvPr/>
        </p:nvSpPr>
        <p:spPr bwMode="auto">
          <a:xfrm>
            <a:off x="3565525" y="4854575"/>
            <a:ext cx="415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 true segments                            4     </a:t>
            </a:r>
          </a:p>
        </p:txBody>
      </p:sp>
      <p:sp>
        <p:nvSpPr>
          <p:cNvPr id="50191" name="Line 3090"/>
          <p:cNvSpPr>
            <a:spLocks noChangeShapeType="1"/>
          </p:cNvSpPr>
          <p:nvPr/>
        </p:nvSpPr>
        <p:spPr bwMode="auto">
          <a:xfrm>
            <a:off x="2911475" y="4778375"/>
            <a:ext cx="3581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2" name="Line 3091"/>
          <p:cNvSpPr>
            <a:spLocks noChangeShapeType="1"/>
          </p:cNvSpPr>
          <p:nvPr/>
        </p:nvSpPr>
        <p:spPr bwMode="auto">
          <a:xfrm>
            <a:off x="7026275" y="4778375"/>
            <a:ext cx="533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74262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 Evaluation Example</a:t>
            </a:r>
            <a:endParaRPr lang="en-US" dirty="0"/>
          </a:p>
        </p:txBody>
      </p:sp>
      <p:pic>
        <p:nvPicPr>
          <p:cNvPr id="3" name="Picture 2"/>
          <p:cNvPicPr>
            <a:picLocks noChangeAspect="1"/>
          </p:cNvPicPr>
          <p:nvPr/>
        </p:nvPicPr>
        <p:blipFill>
          <a:blip r:embed="rId2"/>
          <a:stretch>
            <a:fillRect/>
          </a:stretch>
        </p:blipFill>
        <p:spPr>
          <a:xfrm>
            <a:off x="685799" y="1371600"/>
            <a:ext cx="7604963" cy="4419600"/>
          </a:xfrm>
          <a:prstGeom prst="rect">
            <a:avLst/>
          </a:prstGeom>
        </p:spPr>
      </p:pic>
    </p:spTree>
    <p:extLst>
      <p:ext uri="{BB962C8B-B14F-4D97-AF65-F5344CB8AC3E}">
        <p14:creationId xmlns:p14="http://schemas.microsoft.com/office/powerpoint/2010/main" val="3477090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ffectLst/>
              </a:rPr>
              <a:t>Public Benchmarks for </a:t>
            </a:r>
            <a:r>
              <a:rPr lang="en-US" dirty="0" smtClean="0">
                <a:effectLst/>
              </a:rPr>
              <a:t>NER</a:t>
            </a:r>
            <a:endParaRPr lang="en-US" dirty="0">
              <a:effectLst/>
            </a:endParaRPr>
          </a:p>
        </p:txBody>
      </p:sp>
      <p:sp>
        <p:nvSpPr>
          <p:cNvPr id="4" name="Content Placeholder 3"/>
          <p:cNvSpPr>
            <a:spLocks noGrp="1"/>
          </p:cNvSpPr>
          <p:nvPr>
            <p:ph idx="1"/>
          </p:nvPr>
        </p:nvSpPr>
        <p:spPr/>
        <p:txBody>
          <a:bodyPr>
            <a:normAutofit/>
          </a:bodyPr>
          <a:lstStyle/>
          <a:p>
            <a:r>
              <a:rPr lang="en-US" sz="2800" dirty="0"/>
              <a:t>CoNLL-2002 </a:t>
            </a:r>
            <a:r>
              <a:rPr lang="en-US" sz="2800" dirty="0" smtClean="0"/>
              <a:t>&amp; CoNLL</a:t>
            </a:r>
            <a:r>
              <a:rPr lang="en-US" sz="2800" dirty="0"/>
              <a:t>-2003 (British newswire</a:t>
            </a:r>
            <a:r>
              <a:rPr lang="en-US" sz="2800" dirty="0" smtClean="0"/>
              <a:t>)</a:t>
            </a:r>
            <a:endParaRPr lang="en-US" sz="2800" dirty="0"/>
          </a:p>
          <a:p>
            <a:pPr lvl="1"/>
            <a:r>
              <a:rPr lang="en-US" sz="1800" dirty="0" smtClean="0"/>
              <a:t>Multiple </a:t>
            </a:r>
            <a:r>
              <a:rPr lang="en-US" sz="1800" dirty="0"/>
              <a:t>languages: Spanish, Dutch, English, German </a:t>
            </a:r>
          </a:p>
          <a:p>
            <a:pPr lvl="1"/>
            <a:r>
              <a:rPr lang="en-US" sz="1800" dirty="0" smtClean="0"/>
              <a:t>4 </a:t>
            </a:r>
            <a:r>
              <a:rPr lang="en-US" sz="1800" dirty="0"/>
              <a:t>entities: Person, Location, Organization, </a:t>
            </a:r>
            <a:r>
              <a:rPr lang="en-US" sz="1800" dirty="0" err="1"/>
              <a:t>Misc</a:t>
            </a:r>
            <a:r>
              <a:rPr lang="en-US" sz="1800" dirty="0"/>
              <a:t> </a:t>
            </a:r>
          </a:p>
          <a:p>
            <a:r>
              <a:rPr lang="en-US" sz="2800" dirty="0" smtClean="0"/>
              <a:t>MUC</a:t>
            </a:r>
            <a:r>
              <a:rPr lang="en-US" sz="2800" dirty="0"/>
              <a:t>-6 </a:t>
            </a:r>
            <a:r>
              <a:rPr lang="en-US" sz="2800" dirty="0" smtClean="0"/>
              <a:t>&amp; MUC</a:t>
            </a:r>
            <a:r>
              <a:rPr lang="en-US" sz="2800" dirty="0"/>
              <a:t>-7 (American newswire</a:t>
            </a:r>
            <a:r>
              <a:rPr lang="en-US" sz="2800" dirty="0" smtClean="0"/>
              <a:t>)</a:t>
            </a:r>
            <a:endParaRPr lang="en-US" sz="2800" dirty="0"/>
          </a:p>
          <a:p>
            <a:pPr lvl="1"/>
            <a:r>
              <a:rPr lang="en-US" sz="1800" dirty="0" smtClean="0"/>
              <a:t>7 </a:t>
            </a:r>
            <a:r>
              <a:rPr lang="en-US" sz="1800" dirty="0"/>
              <a:t>entities: Person, Location, Organization, Time, Date, </a:t>
            </a:r>
            <a:r>
              <a:rPr lang="en-US" sz="1800" dirty="0" smtClean="0"/>
              <a:t>Percent</a:t>
            </a:r>
            <a:r>
              <a:rPr lang="en-US" sz="1800" dirty="0"/>
              <a:t>, Money </a:t>
            </a:r>
          </a:p>
          <a:p>
            <a:r>
              <a:rPr lang="en-US" sz="2800" dirty="0" smtClean="0"/>
              <a:t>ACE</a:t>
            </a:r>
            <a:endParaRPr lang="en-US" sz="2800" dirty="0"/>
          </a:p>
          <a:p>
            <a:pPr lvl="1"/>
            <a:r>
              <a:rPr lang="en-US" sz="1800" dirty="0" smtClean="0"/>
              <a:t>5 </a:t>
            </a:r>
            <a:r>
              <a:rPr lang="en-US" sz="1800" dirty="0"/>
              <a:t>entities: Location, Organization, Person, FAC, GPE </a:t>
            </a:r>
          </a:p>
          <a:p>
            <a:r>
              <a:rPr lang="en-US" sz="2800" dirty="0" smtClean="0"/>
              <a:t>BBN </a:t>
            </a:r>
            <a:r>
              <a:rPr lang="en-US" sz="2800" dirty="0"/>
              <a:t>(Penn Treebank</a:t>
            </a:r>
            <a:r>
              <a:rPr lang="en-US" sz="2800" dirty="0" smtClean="0"/>
              <a:t>)</a:t>
            </a:r>
            <a:endParaRPr lang="en-US" sz="2800" dirty="0"/>
          </a:p>
          <a:p>
            <a:pPr lvl="1"/>
            <a:r>
              <a:rPr lang="en-US" sz="1800" dirty="0" smtClean="0"/>
              <a:t>22 </a:t>
            </a:r>
            <a:r>
              <a:rPr lang="en-US" sz="1800" dirty="0"/>
              <a:t>entities: Animal, Cardinal, Date, Disease, ... </a:t>
            </a:r>
          </a:p>
        </p:txBody>
      </p:sp>
    </p:spTree>
    <p:extLst>
      <p:ext uri="{BB962C8B-B14F-4D97-AF65-F5344CB8AC3E}">
        <p14:creationId xmlns:p14="http://schemas.microsoft.com/office/powerpoint/2010/main" val="7887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 Approaches</a:t>
            </a:r>
            <a:endParaRPr lang="en-US" dirty="0"/>
          </a:p>
        </p:txBody>
      </p:sp>
      <p:sp>
        <p:nvSpPr>
          <p:cNvPr id="3" name="Content Placeholder 2"/>
          <p:cNvSpPr>
            <a:spLocks noGrp="1"/>
          </p:cNvSpPr>
          <p:nvPr>
            <p:ph idx="1"/>
          </p:nvPr>
        </p:nvSpPr>
        <p:spPr/>
        <p:txBody>
          <a:bodyPr/>
          <a:lstStyle/>
          <a:p>
            <a:pPr marL="0" indent="0">
              <a:buNone/>
            </a:pPr>
            <a:r>
              <a:rPr lang="en-US" sz="2800" dirty="0">
                <a:latin typeface="Helvetica"/>
              </a:rPr>
              <a:t>1. </a:t>
            </a:r>
            <a:r>
              <a:rPr lang="en-US" sz="2800" dirty="0" smtClean="0">
                <a:latin typeface="Helvetica"/>
              </a:rPr>
              <a:t>Rule/Pattern-Based </a:t>
            </a:r>
          </a:p>
          <a:p>
            <a:pPr marL="0" indent="0">
              <a:buNone/>
            </a:pPr>
            <a:r>
              <a:rPr lang="en-US" sz="2800" dirty="0" smtClean="0">
                <a:latin typeface="Helvetica"/>
              </a:rPr>
              <a:t>2</a:t>
            </a:r>
            <a:r>
              <a:rPr lang="en-US" sz="2800" dirty="0">
                <a:latin typeface="Helvetica"/>
              </a:rPr>
              <a:t>. Standard </a:t>
            </a:r>
            <a:r>
              <a:rPr lang="en-US" sz="2800" dirty="0" smtClean="0">
                <a:latin typeface="Helvetica"/>
              </a:rPr>
              <a:t>Classifiers </a:t>
            </a:r>
            <a:endParaRPr lang="en-US" sz="2800" dirty="0" smtClean="0"/>
          </a:p>
          <a:p>
            <a:pPr marL="0" indent="0">
              <a:buNone/>
            </a:pPr>
            <a:r>
              <a:rPr lang="en-US" dirty="0">
                <a:solidFill>
                  <a:srgbClr val="1E3563"/>
                </a:solidFill>
                <a:latin typeface="Calibri"/>
              </a:rPr>
              <a:t>	</a:t>
            </a:r>
            <a:r>
              <a:rPr lang="en-US" dirty="0" smtClean="0">
                <a:solidFill>
                  <a:srgbClr val="1E3563"/>
                </a:solidFill>
                <a:latin typeface="Calibri"/>
              </a:rPr>
              <a:t>KNN</a:t>
            </a:r>
            <a:r>
              <a:rPr lang="en-US" dirty="0">
                <a:solidFill>
                  <a:srgbClr val="1E3563"/>
                </a:solidFill>
                <a:latin typeface="Calibri"/>
              </a:rPr>
              <a:t>, decision tree, </a:t>
            </a:r>
            <a:r>
              <a:rPr lang="en-US" dirty="0" err="1">
                <a:solidFill>
                  <a:srgbClr val="1E3563"/>
                </a:solidFill>
                <a:latin typeface="Calibri"/>
              </a:rPr>
              <a:t>naïve</a:t>
            </a:r>
            <a:r>
              <a:rPr lang="en-US" dirty="0">
                <a:solidFill>
                  <a:srgbClr val="1E3563"/>
                </a:solidFill>
                <a:latin typeface="Calibri"/>
              </a:rPr>
              <a:t> Bayes, SVM, ... </a:t>
            </a:r>
            <a:endParaRPr lang="en-US" sz="2800" dirty="0"/>
          </a:p>
          <a:p>
            <a:pPr marL="0" indent="0">
              <a:buNone/>
            </a:pPr>
            <a:r>
              <a:rPr lang="en-US" sz="2800" dirty="0">
                <a:latin typeface="Helvetica"/>
              </a:rPr>
              <a:t>3. Sequence </a:t>
            </a:r>
            <a:r>
              <a:rPr lang="en-US" sz="2800" dirty="0" smtClean="0">
                <a:latin typeface="Helvetica"/>
              </a:rPr>
              <a:t>Models </a:t>
            </a:r>
            <a:endParaRPr lang="en-US" sz="2800" dirty="0"/>
          </a:p>
          <a:p>
            <a:pPr marL="0" indent="0">
              <a:buNone/>
            </a:pPr>
            <a:r>
              <a:rPr lang="en-US" dirty="0" smtClean="0">
                <a:solidFill>
                  <a:srgbClr val="1E3563"/>
                </a:solidFill>
                <a:latin typeface="Calibri"/>
              </a:rPr>
              <a:t>	HMMs, CRFs, LSTM</a:t>
            </a:r>
            <a:r>
              <a:rPr lang="en-US" dirty="0">
                <a:solidFill>
                  <a:srgbClr val="1E3563"/>
                </a:solidFill>
                <a:latin typeface="Calibri"/>
              </a:rPr>
              <a:t>-CRF </a:t>
            </a:r>
            <a:endParaRPr lang="en-US" sz="2800" dirty="0"/>
          </a:p>
          <a:p>
            <a:endParaRPr lang="en-US" dirty="0"/>
          </a:p>
        </p:txBody>
      </p:sp>
    </p:spTree>
    <p:extLst>
      <p:ext uri="{BB962C8B-B14F-4D97-AF65-F5344CB8AC3E}">
        <p14:creationId xmlns:p14="http://schemas.microsoft.com/office/powerpoint/2010/main" val="622906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Based NER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1590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3" name="object 3"/>
          <p:cNvSpPr txBox="1"/>
          <p:nvPr/>
        </p:nvSpPr>
        <p:spPr>
          <a:xfrm>
            <a:off x="707390" y="1748121"/>
            <a:ext cx="7522210" cy="1716405"/>
          </a:xfrm>
          <a:prstGeom prst="rect">
            <a:avLst/>
          </a:prstGeom>
        </p:spPr>
        <p:txBody>
          <a:bodyPr vert="horz" wrap="square" lIns="0" tIns="97790" rIns="0" bIns="0" rtlCol="0">
            <a:spAutoFit/>
          </a:bodyPr>
          <a:lstStyle/>
          <a:p>
            <a:pPr marL="241300" indent="-228600">
              <a:lnSpc>
                <a:spcPct val="100000"/>
              </a:lnSpc>
              <a:spcBef>
                <a:spcPts val="770"/>
              </a:spcBef>
              <a:buChar char="•"/>
              <a:tabLst>
                <a:tab pos="241300" algn="l"/>
              </a:tabLst>
            </a:pPr>
            <a:r>
              <a:rPr sz="2600" spc="-5" dirty="0">
                <a:latin typeface="Arial"/>
                <a:cs typeface="Arial"/>
              </a:rPr>
              <a:t>Create </a:t>
            </a:r>
            <a:r>
              <a:rPr sz="2600" spc="-10" dirty="0">
                <a:latin typeface="Arial"/>
                <a:cs typeface="Arial"/>
              </a:rPr>
              <a:t>regular expressions </a:t>
            </a:r>
            <a:r>
              <a:rPr sz="2600" dirty="0">
                <a:latin typeface="Arial"/>
                <a:cs typeface="Arial"/>
              </a:rPr>
              <a:t>to</a:t>
            </a:r>
            <a:r>
              <a:rPr sz="2600" spc="-15" dirty="0">
                <a:latin typeface="Arial"/>
                <a:cs typeface="Arial"/>
              </a:rPr>
              <a:t> </a:t>
            </a:r>
            <a:r>
              <a:rPr sz="2600" spc="-5" dirty="0">
                <a:latin typeface="Arial"/>
                <a:cs typeface="Arial"/>
              </a:rPr>
              <a:t>extract:</a:t>
            </a:r>
            <a:endParaRPr sz="2600" dirty="0">
              <a:latin typeface="Arial"/>
              <a:cs typeface="Arial"/>
            </a:endParaRPr>
          </a:p>
          <a:p>
            <a:pPr marL="698500" lvl="1" indent="-228600">
              <a:lnSpc>
                <a:spcPct val="100000"/>
              </a:lnSpc>
              <a:spcBef>
                <a:spcPts val="570"/>
              </a:spcBef>
              <a:buFont typeface="Arial"/>
              <a:buChar char="–"/>
              <a:tabLst>
                <a:tab pos="698500" algn="l"/>
              </a:tabLst>
            </a:pPr>
            <a:r>
              <a:rPr sz="2200" spc="-135" dirty="0">
                <a:solidFill>
                  <a:srgbClr val="203864"/>
                </a:solidFill>
                <a:latin typeface="Trebuchet MS"/>
                <a:cs typeface="Trebuchet MS"/>
              </a:rPr>
              <a:t>Telephone</a:t>
            </a:r>
            <a:r>
              <a:rPr sz="2200" spc="-170" dirty="0">
                <a:solidFill>
                  <a:srgbClr val="203864"/>
                </a:solidFill>
                <a:latin typeface="Trebuchet MS"/>
                <a:cs typeface="Trebuchet MS"/>
              </a:rPr>
              <a:t> </a:t>
            </a:r>
            <a:r>
              <a:rPr sz="2200" spc="-90" dirty="0">
                <a:solidFill>
                  <a:srgbClr val="203864"/>
                </a:solidFill>
                <a:latin typeface="Trebuchet MS"/>
                <a:cs typeface="Trebuchet MS"/>
              </a:rPr>
              <a:t>number</a:t>
            </a:r>
            <a:endParaRPr sz="2200" dirty="0">
              <a:latin typeface="Trebuchet MS"/>
              <a:cs typeface="Trebuchet MS"/>
            </a:endParaRPr>
          </a:p>
          <a:p>
            <a:pPr marL="698500" lvl="1" indent="-228600">
              <a:lnSpc>
                <a:spcPct val="100000"/>
              </a:lnSpc>
              <a:spcBef>
                <a:spcPts val="480"/>
              </a:spcBef>
              <a:buFont typeface="Arial"/>
              <a:buChar char="–"/>
              <a:tabLst>
                <a:tab pos="698500" algn="l"/>
              </a:tabLst>
            </a:pPr>
            <a:r>
              <a:rPr sz="2200" spc="-130" dirty="0">
                <a:solidFill>
                  <a:srgbClr val="203864"/>
                </a:solidFill>
                <a:latin typeface="Trebuchet MS"/>
                <a:cs typeface="Trebuchet MS"/>
              </a:rPr>
              <a:t>E-mail</a:t>
            </a:r>
            <a:endParaRPr sz="2200" dirty="0">
              <a:latin typeface="Trebuchet MS"/>
              <a:cs typeface="Trebuchet MS"/>
            </a:endParaRPr>
          </a:p>
          <a:p>
            <a:pPr marL="698500" lvl="1" indent="-228600">
              <a:lnSpc>
                <a:spcPct val="100000"/>
              </a:lnSpc>
              <a:spcBef>
                <a:spcPts val="550"/>
              </a:spcBef>
              <a:buFont typeface="Arial"/>
              <a:buChar char="–"/>
              <a:tabLst>
                <a:tab pos="698500" algn="l"/>
              </a:tabLst>
            </a:pPr>
            <a:r>
              <a:rPr sz="2200" spc="-145" dirty="0">
                <a:solidFill>
                  <a:srgbClr val="203864"/>
                </a:solidFill>
                <a:latin typeface="Trebuchet MS"/>
                <a:cs typeface="Trebuchet MS"/>
              </a:rPr>
              <a:t>Capitalized</a:t>
            </a:r>
            <a:r>
              <a:rPr sz="2200" spc="-175" dirty="0">
                <a:solidFill>
                  <a:srgbClr val="203864"/>
                </a:solidFill>
                <a:latin typeface="Trebuchet MS"/>
                <a:cs typeface="Trebuchet MS"/>
              </a:rPr>
              <a:t> </a:t>
            </a:r>
            <a:r>
              <a:rPr sz="2200" spc="-90" dirty="0">
                <a:solidFill>
                  <a:srgbClr val="203864"/>
                </a:solidFill>
                <a:latin typeface="Trebuchet MS"/>
                <a:cs typeface="Trebuchet MS"/>
              </a:rPr>
              <a:t>names</a:t>
            </a:r>
            <a:endParaRPr sz="2200" dirty="0">
              <a:latin typeface="Trebuchet MS"/>
              <a:cs typeface="Trebuchet MS"/>
            </a:endParaRPr>
          </a:p>
        </p:txBody>
      </p:sp>
    </p:spTree>
    <p:extLst>
      <p:ext uri="{BB962C8B-B14F-4D97-AF65-F5344CB8AC3E}">
        <p14:creationId xmlns:p14="http://schemas.microsoft.com/office/powerpoint/2010/main" val="156232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4000" dirty="0" smtClean="0"/>
              <a:t>Growth of Unstructured Text Data</a:t>
            </a:r>
            <a:endParaRPr lang="en-US" sz="4000" dirty="0"/>
          </a:p>
        </p:txBody>
      </p:sp>
      <p:pic>
        <p:nvPicPr>
          <p:cNvPr id="4" name="Picture 3"/>
          <p:cNvPicPr>
            <a:picLocks noChangeAspect="1"/>
          </p:cNvPicPr>
          <p:nvPr/>
        </p:nvPicPr>
        <p:blipFill>
          <a:blip r:embed="rId2"/>
          <a:stretch>
            <a:fillRect/>
          </a:stretch>
        </p:blipFill>
        <p:spPr>
          <a:xfrm>
            <a:off x="609600" y="1447800"/>
            <a:ext cx="7826766" cy="4800600"/>
          </a:xfrm>
          <a:prstGeom prst="rect">
            <a:avLst/>
          </a:prstGeom>
        </p:spPr>
      </p:pic>
    </p:spTree>
    <p:extLst>
      <p:ext uri="{BB962C8B-B14F-4D97-AF65-F5344CB8AC3E}">
        <p14:creationId xmlns:p14="http://schemas.microsoft.com/office/powerpoint/2010/main" val="40484885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5183505" cy="695960"/>
          </a:xfrm>
          <a:prstGeom prst="rect">
            <a:avLst/>
          </a:prstGeom>
        </p:spPr>
        <p:txBody>
          <a:bodyPr vert="horz" wrap="square" lIns="0" tIns="12700" rIns="0" bIns="0" rtlCol="0">
            <a:spAutoFit/>
          </a:bodyPr>
          <a:lstStyle/>
          <a:p>
            <a:pPr marL="12700">
              <a:lnSpc>
                <a:spcPct val="100000"/>
              </a:lnSpc>
              <a:spcBef>
                <a:spcPts val="100"/>
              </a:spcBef>
            </a:pPr>
            <a:r>
              <a:rPr sz="4400" spc="-5" dirty="0"/>
              <a:t>Regular</a:t>
            </a:r>
            <a:r>
              <a:rPr sz="4400" spc="-30" dirty="0"/>
              <a:t> </a:t>
            </a:r>
            <a:r>
              <a:rPr sz="4400" spc="-5" dirty="0"/>
              <a:t>Expressions</a:t>
            </a:r>
            <a:endParaRPr sz="4400"/>
          </a:p>
        </p:txBody>
      </p:sp>
      <p:sp>
        <p:nvSpPr>
          <p:cNvPr id="3" name="object 3"/>
          <p:cNvSpPr txBox="1"/>
          <p:nvPr/>
        </p:nvSpPr>
        <p:spPr>
          <a:xfrm>
            <a:off x="685800" y="1600200"/>
            <a:ext cx="7646670" cy="1185545"/>
          </a:xfrm>
          <a:prstGeom prst="rect">
            <a:avLst/>
          </a:prstGeom>
        </p:spPr>
        <p:txBody>
          <a:bodyPr vert="horz" wrap="square" lIns="0" tIns="12700" rIns="0" bIns="0" rtlCol="0">
            <a:spAutoFit/>
          </a:bodyPr>
          <a:lstStyle/>
          <a:p>
            <a:pPr marL="241300" marR="5080" indent="-228600">
              <a:lnSpc>
                <a:spcPct val="100000"/>
              </a:lnSpc>
              <a:spcBef>
                <a:spcPts val="100"/>
              </a:spcBef>
              <a:buChar char="•"/>
              <a:tabLst>
                <a:tab pos="240665" algn="l"/>
                <a:tab pos="241300" algn="l"/>
              </a:tabLst>
            </a:pPr>
            <a:r>
              <a:rPr sz="1900" dirty="0">
                <a:latin typeface="Arial"/>
                <a:cs typeface="Arial"/>
              </a:rPr>
              <a:t>Regular expressions </a:t>
            </a:r>
            <a:r>
              <a:rPr sz="2000" dirty="0">
                <a:latin typeface="Arial"/>
                <a:cs typeface="Arial"/>
              </a:rPr>
              <a:t>provide a flexible way </a:t>
            </a:r>
            <a:r>
              <a:rPr sz="2000" spc="-5" dirty="0">
                <a:latin typeface="Arial"/>
                <a:cs typeface="Arial"/>
              </a:rPr>
              <a:t>to match strings </a:t>
            </a:r>
            <a:r>
              <a:rPr sz="2000" dirty="0">
                <a:latin typeface="Arial"/>
                <a:cs typeface="Arial"/>
              </a:rPr>
              <a:t>of </a:t>
            </a:r>
            <a:r>
              <a:rPr sz="2000" spc="-5" dirty="0">
                <a:latin typeface="Arial"/>
                <a:cs typeface="Arial"/>
              </a:rPr>
              <a:t>text,  </a:t>
            </a:r>
            <a:r>
              <a:rPr sz="2000" dirty="0">
                <a:latin typeface="Arial"/>
                <a:cs typeface="Arial"/>
              </a:rPr>
              <a:t>such as </a:t>
            </a:r>
            <a:r>
              <a:rPr sz="2000" spc="-5" dirty="0">
                <a:latin typeface="Arial"/>
                <a:cs typeface="Arial"/>
              </a:rPr>
              <a:t>particular characters, </a:t>
            </a:r>
            <a:r>
              <a:rPr sz="2000" dirty="0">
                <a:latin typeface="Arial"/>
                <a:cs typeface="Arial"/>
              </a:rPr>
              <a:t>words, or </a:t>
            </a:r>
            <a:r>
              <a:rPr sz="2000" spc="-5" dirty="0">
                <a:latin typeface="Arial"/>
                <a:cs typeface="Arial"/>
              </a:rPr>
              <a:t>patterns </a:t>
            </a:r>
            <a:r>
              <a:rPr sz="2000" dirty="0">
                <a:latin typeface="Arial"/>
                <a:cs typeface="Arial"/>
              </a:rPr>
              <a:t>of</a:t>
            </a:r>
            <a:r>
              <a:rPr sz="2000" spc="-70" dirty="0">
                <a:latin typeface="Arial"/>
                <a:cs typeface="Arial"/>
              </a:rPr>
              <a:t> </a:t>
            </a:r>
            <a:r>
              <a:rPr sz="2000" spc="-5" dirty="0">
                <a:latin typeface="Arial"/>
                <a:cs typeface="Arial"/>
              </a:rPr>
              <a:t>characters</a:t>
            </a:r>
            <a:endParaRPr sz="2000" dirty="0">
              <a:latin typeface="Arial"/>
              <a:cs typeface="Arial"/>
            </a:endParaRPr>
          </a:p>
          <a:p>
            <a:pPr>
              <a:lnSpc>
                <a:spcPct val="100000"/>
              </a:lnSpc>
              <a:spcBef>
                <a:spcPts val="45"/>
              </a:spcBef>
            </a:pPr>
            <a:endParaRPr sz="1950" dirty="0">
              <a:latin typeface="Times New Roman"/>
              <a:cs typeface="Times New Roman"/>
            </a:endParaRPr>
          </a:p>
          <a:p>
            <a:pPr marL="469900">
              <a:lnSpc>
                <a:spcPct val="100000"/>
              </a:lnSpc>
              <a:spcBef>
                <a:spcPts val="5"/>
              </a:spcBef>
            </a:pPr>
            <a:r>
              <a:rPr sz="1700" spc="-55" dirty="0">
                <a:solidFill>
                  <a:srgbClr val="203864"/>
                </a:solidFill>
                <a:latin typeface="Trebuchet MS"/>
                <a:cs typeface="Trebuchet MS"/>
              </a:rPr>
              <a:t>Suppose</a:t>
            </a:r>
            <a:r>
              <a:rPr sz="1700" spc="-390" dirty="0">
                <a:solidFill>
                  <a:srgbClr val="203864"/>
                </a:solidFill>
                <a:latin typeface="Trebuchet MS"/>
                <a:cs typeface="Trebuchet MS"/>
              </a:rPr>
              <a:t> </a:t>
            </a:r>
            <a:r>
              <a:rPr sz="1700" spc="-65" dirty="0">
                <a:solidFill>
                  <a:srgbClr val="203864"/>
                </a:solidFill>
                <a:latin typeface="Trebuchet MS"/>
                <a:cs typeface="Trebuchet MS"/>
              </a:rPr>
              <a:t>you </a:t>
            </a:r>
            <a:r>
              <a:rPr sz="1700" spc="-95" dirty="0">
                <a:solidFill>
                  <a:srgbClr val="203864"/>
                </a:solidFill>
                <a:latin typeface="Trebuchet MS"/>
                <a:cs typeface="Trebuchet MS"/>
              </a:rPr>
              <a:t>are </a:t>
            </a:r>
            <a:r>
              <a:rPr sz="1700" spc="-75" dirty="0">
                <a:solidFill>
                  <a:srgbClr val="203864"/>
                </a:solidFill>
                <a:latin typeface="Trebuchet MS"/>
                <a:cs typeface="Trebuchet MS"/>
              </a:rPr>
              <a:t>looking </a:t>
            </a:r>
            <a:r>
              <a:rPr sz="1700" spc="-90" dirty="0">
                <a:solidFill>
                  <a:srgbClr val="203864"/>
                </a:solidFill>
                <a:latin typeface="Trebuchet MS"/>
                <a:cs typeface="Trebuchet MS"/>
              </a:rPr>
              <a:t>for </a:t>
            </a:r>
            <a:r>
              <a:rPr sz="1700" spc="-95" dirty="0">
                <a:solidFill>
                  <a:srgbClr val="203864"/>
                </a:solidFill>
                <a:latin typeface="Trebuchet MS"/>
                <a:cs typeface="Trebuchet MS"/>
              </a:rPr>
              <a:t>a </a:t>
            </a:r>
            <a:r>
              <a:rPr sz="1700" spc="-75" dirty="0">
                <a:solidFill>
                  <a:srgbClr val="203864"/>
                </a:solidFill>
                <a:latin typeface="Trebuchet MS"/>
                <a:cs typeface="Trebuchet MS"/>
              </a:rPr>
              <a:t>word </a:t>
            </a:r>
            <a:r>
              <a:rPr sz="1700" spc="-114" dirty="0">
                <a:solidFill>
                  <a:srgbClr val="203864"/>
                </a:solidFill>
                <a:latin typeface="Trebuchet MS"/>
                <a:cs typeface="Trebuchet MS"/>
              </a:rPr>
              <a:t>that:</a:t>
            </a:r>
            <a:endParaRPr sz="1700" dirty="0">
              <a:latin typeface="Trebuchet MS"/>
              <a:cs typeface="Trebuchet MS"/>
            </a:endParaRPr>
          </a:p>
        </p:txBody>
      </p:sp>
      <p:sp>
        <p:nvSpPr>
          <p:cNvPr id="4" name="object 4"/>
          <p:cNvSpPr txBox="1"/>
          <p:nvPr/>
        </p:nvSpPr>
        <p:spPr>
          <a:xfrm>
            <a:off x="1964689" y="3103879"/>
            <a:ext cx="185420" cy="1141095"/>
          </a:xfrm>
          <a:prstGeom prst="rect">
            <a:avLst/>
          </a:prstGeom>
        </p:spPr>
        <p:txBody>
          <a:bodyPr vert="horz" wrap="square" lIns="0" tIns="12700" rIns="0" bIns="0" rtlCol="0">
            <a:spAutoFit/>
          </a:bodyPr>
          <a:lstStyle/>
          <a:p>
            <a:pPr marL="12700">
              <a:lnSpc>
                <a:spcPts val="1750"/>
              </a:lnSpc>
              <a:spcBef>
                <a:spcPts val="100"/>
              </a:spcBef>
            </a:pPr>
            <a:r>
              <a:rPr sz="1500" dirty="0">
                <a:latin typeface="Arial"/>
                <a:cs typeface="Arial"/>
              </a:rPr>
              <a:t>1.</a:t>
            </a:r>
            <a:endParaRPr sz="1500">
              <a:latin typeface="Arial"/>
              <a:cs typeface="Arial"/>
            </a:endParaRPr>
          </a:p>
          <a:p>
            <a:pPr marL="12700">
              <a:lnSpc>
                <a:spcPts val="1750"/>
              </a:lnSpc>
            </a:pPr>
            <a:r>
              <a:rPr sz="1500" dirty="0">
                <a:latin typeface="Arial"/>
                <a:cs typeface="Arial"/>
              </a:rPr>
              <a:t>2.</a:t>
            </a:r>
            <a:endParaRPr sz="1500">
              <a:latin typeface="Arial"/>
              <a:cs typeface="Arial"/>
            </a:endParaRPr>
          </a:p>
          <a:p>
            <a:pPr marL="12700">
              <a:lnSpc>
                <a:spcPts val="1739"/>
              </a:lnSpc>
            </a:pPr>
            <a:r>
              <a:rPr sz="1500" dirty="0">
                <a:latin typeface="Arial"/>
                <a:cs typeface="Arial"/>
              </a:rPr>
              <a:t>3.</a:t>
            </a:r>
            <a:endParaRPr sz="1500">
              <a:latin typeface="Arial"/>
              <a:cs typeface="Arial"/>
            </a:endParaRPr>
          </a:p>
          <a:p>
            <a:pPr marL="12700">
              <a:lnSpc>
                <a:spcPts val="1739"/>
              </a:lnSpc>
            </a:pPr>
            <a:r>
              <a:rPr sz="1500" dirty="0">
                <a:latin typeface="Arial"/>
                <a:cs typeface="Arial"/>
              </a:rPr>
              <a:t>4.</a:t>
            </a:r>
            <a:endParaRPr sz="1500">
              <a:latin typeface="Arial"/>
              <a:cs typeface="Arial"/>
            </a:endParaRPr>
          </a:p>
          <a:p>
            <a:pPr marL="12700">
              <a:lnSpc>
                <a:spcPct val="100000"/>
              </a:lnSpc>
            </a:pPr>
            <a:r>
              <a:rPr sz="1500" dirty="0">
                <a:latin typeface="Arial"/>
                <a:cs typeface="Arial"/>
              </a:rPr>
              <a:t>5.</a:t>
            </a:r>
            <a:endParaRPr sz="1500">
              <a:latin typeface="Arial"/>
              <a:cs typeface="Arial"/>
            </a:endParaRPr>
          </a:p>
        </p:txBody>
      </p:sp>
      <p:sp>
        <p:nvSpPr>
          <p:cNvPr id="5" name="object 5"/>
          <p:cNvSpPr txBox="1"/>
          <p:nvPr/>
        </p:nvSpPr>
        <p:spPr>
          <a:xfrm>
            <a:off x="2479038" y="3103879"/>
            <a:ext cx="4531361" cy="1186222"/>
          </a:xfrm>
          <a:prstGeom prst="rect">
            <a:avLst/>
          </a:prstGeom>
        </p:spPr>
        <p:txBody>
          <a:bodyPr vert="horz" wrap="square" lIns="0" tIns="30480" rIns="0" bIns="0" rtlCol="0">
            <a:spAutoFit/>
          </a:bodyPr>
          <a:lstStyle/>
          <a:p>
            <a:pPr marL="12700" marR="802005">
              <a:lnSpc>
                <a:spcPts val="1700"/>
              </a:lnSpc>
              <a:spcBef>
                <a:spcPts val="240"/>
              </a:spcBef>
            </a:pPr>
            <a:r>
              <a:rPr sz="1500" spc="-5" dirty="0">
                <a:latin typeface="Arial"/>
                <a:cs typeface="Arial"/>
              </a:rPr>
              <a:t>starts with </a:t>
            </a:r>
            <a:r>
              <a:rPr sz="1500" dirty="0">
                <a:latin typeface="Arial"/>
                <a:cs typeface="Arial"/>
              </a:rPr>
              <a:t>a </a:t>
            </a:r>
            <a:r>
              <a:rPr sz="1500" spc="-5" dirty="0">
                <a:latin typeface="Arial"/>
                <a:cs typeface="Arial"/>
              </a:rPr>
              <a:t>capital letter “P”  </a:t>
            </a:r>
            <a:endParaRPr lang="en-US" sz="1500" spc="-5" dirty="0" smtClean="0">
              <a:latin typeface="Arial"/>
              <a:cs typeface="Arial"/>
            </a:endParaRPr>
          </a:p>
          <a:p>
            <a:pPr marL="12700" marR="802005">
              <a:lnSpc>
                <a:spcPts val="1700"/>
              </a:lnSpc>
              <a:spcBef>
                <a:spcPts val="240"/>
              </a:spcBef>
            </a:pPr>
            <a:r>
              <a:rPr sz="1500" dirty="0" smtClean="0">
                <a:latin typeface="Arial"/>
                <a:cs typeface="Arial"/>
              </a:rPr>
              <a:t>is </a:t>
            </a:r>
            <a:r>
              <a:rPr sz="1500" spc="-5" dirty="0">
                <a:latin typeface="Arial"/>
                <a:cs typeface="Arial"/>
              </a:rPr>
              <a:t>the first </a:t>
            </a:r>
            <a:r>
              <a:rPr sz="1500" dirty="0">
                <a:latin typeface="Arial"/>
                <a:cs typeface="Arial"/>
              </a:rPr>
              <a:t>word on a</a:t>
            </a:r>
            <a:r>
              <a:rPr sz="1500" spc="-60" dirty="0">
                <a:latin typeface="Arial"/>
                <a:cs typeface="Arial"/>
              </a:rPr>
              <a:t> </a:t>
            </a:r>
            <a:r>
              <a:rPr sz="1500" dirty="0">
                <a:latin typeface="Arial"/>
                <a:cs typeface="Arial"/>
              </a:rPr>
              <a:t>line</a:t>
            </a:r>
          </a:p>
          <a:p>
            <a:pPr marL="12700" marR="5080">
              <a:lnSpc>
                <a:spcPts val="1680"/>
              </a:lnSpc>
              <a:spcBef>
                <a:spcPts val="120"/>
              </a:spcBef>
            </a:pPr>
            <a:r>
              <a:rPr sz="1500" spc="-5" dirty="0">
                <a:latin typeface="Arial"/>
                <a:cs typeface="Arial"/>
              </a:rPr>
              <a:t>the </a:t>
            </a:r>
            <a:r>
              <a:rPr sz="1500" dirty="0">
                <a:latin typeface="Arial"/>
                <a:cs typeface="Arial"/>
              </a:rPr>
              <a:t>second </a:t>
            </a:r>
            <a:r>
              <a:rPr sz="1500" spc="-5" dirty="0">
                <a:latin typeface="Arial"/>
                <a:cs typeface="Arial"/>
              </a:rPr>
              <a:t>letter </a:t>
            </a:r>
            <a:r>
              <a:rPr sz="1500" dirty="0">
                <a:latin typeface="Arial"/>
                <a:cs typeface="Arial"/>
              </a:rPr>
              <a:t>is a lower case </a:t>
            </a:r>
            <a:r>
              <a:rPr sz="1500" spc="-5" dirty="0">
                <a:latin typeface="Arial"/>
                <a:cs typeface="Arial"/>
              </a:rPr>
              <a:t>letter  </a:t>
            </a:r>
            <a:endParaRPr lang="en-US" sz="1500" spc="-5" dirty="0" smtClean="0">
              <a:latin typeface="Arial"/>
              <a:cs typeface="Arial"/>
            </a:endParaRPr>
          </a:p>
          <a:p>
            <a:pPr marL="12700" marR="5080">
              <a:lnSpc>
                <a:spcPts val="1680"/>
              </a:lnSpc>
              <a:spcBef>
                <a:spcPts val="120"/>
              </a:spcBef>
            </a:pPr>
            <a:r>
              <a:rPr sz="1500" dirty="0" smtClean="0">
                <a:latin typeface="Arial"/>
                <a:cs typeface="Arial"/>
              </a:rPr>
              <a:t>is </a:t>
            </a:r>
            <a:r>
              <a:rPr sz="1500" spc="-5" dirty="0">
                <a:latin typeface="Arial"/>
                <a:cs typeface="Arial"/>
              </a:rPr>
              <a:t>exactly three letters</a:t>
            </a:r>
            <a:r>
              <a:rPr sz="1500" spc="-15" dirty="0">
                <a:latin typeface="Arial"/>
                <a:cs typeface="Arial"/>
              </a:rPr>
              <a:t> </a:t>
            </a:r>
            <a:r>
              <a:rPr sz="1500" dirty="0">
                <a:latin typeface="Arial"/>
                <a:cs typeface="Arial"/>
              </a:rPr>
              <a:t>long</a:t>
            </a:r>
          </a:p>
          <a:p>
            <a:pPr marL="12700">
              <a:lnSpc>
                <a:spcPts val="1764"/>
              </a:lnSpc>
            </a:pPr>
            <a:r>
              <a:rPr sz="1500" spc="-5" dirty="0">
                <a:latin typeface="Arial"/>
                <a:cs typeface="Arial"/>
              </a:rPr>
              <a:t>the third letter </a:t>
            </a:r>
            <a:r>
              <a:rPr sz="1500" dirty="0">
                <a:latin typeface="Arial"/>
                <a:cs typeface="Arial"/>
              </a:rPr>
              <a:t>is a</a:t>
            </a:r>
            <a:r>
              <a:rPr sz="1500" spc="-20" dirty="0">
                <a:latin typeface="Arial"/>
                <a:cs typeface="Arial"/>
              </a:rPr>
              <a:t> </a:t>
            </a:r>
            <a:r>
              <a:rPr sz="1500" dirty="0">
                <a:latin typeface="Arial"/>
                <a:cs typeface="Arial"/>
              </a:rPr>
              <a:t>vowel</a:t>
            </a:r>
          </a:p>
        </p:txBody>
      </p:sp>
      <p:sp>
        <p:nvSpPr>
          <p:cNvPr id="6" name="object 6"/>
          <p:cNvSpPr txBox="1"/>
          <p:nvPr/>
        </p:nvSpPr>
        <p:spPr>
          <a:xfrm>
            <a:off x="1107439" y="4386579"/>
            <a:ext cx="7426961" cy="1463488"/>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the </a:t>
            </a:r>
            <a:r>
              <a:rPr sz="1600" spc="-5" dirty="0">
                <a:latin typeface="Arial"/>
                <a:cs typeface="Arial"/>
              </a:rPr>
              <a:t>regular expression </a:t>
            </a:r>
            <a:r>
              <a:rPr sz="1600" spc="-10" dirty="0">
                <a:latin typeface="Arial"/>
                <a:cs typeface="Arial"/>
              </a:rPr>
              <a:t>would </a:t>
            </a:r>
            <a:r>
              <a:rPr sz="1600" spc="-5" dirty="0">
                <a:latin typeface="Arial"/>
                <a:cs typeface="Arial"/>
              </a:rPr>
              <a:t>be “^P[a-z][aeiou]”</a:t>
            </a:r>
            <a:r>
              <a:rPr sz="1600" spc="60" dirty="0">
                <a:latin typeface="Arial"/>
                <a:cs typeface="Arial"/>
              </a:rPr>
              <a:t> </a:t>
            </a:r>
            <a:r>
              <a:rPr sz="1600" spc="-5" dirty="0">
                <a:latin typeface="Arial"/>
                <a:cs typeface="Arial"/>
              </a:rPr>
              <a:t>where</a:t>
            </a:r>
            <a:endParaRPr sz="1600" dirty="0">
              <a:latin typeface="Arial"/>
              <a:cs typeface="Arial"/>
            </a:endParaRPr>
          </a:p>
          <a:p>
            <a:pPr>
              <a:lnSpc>
                <a:spcPct val="100000"/>
              </a:lnSpc>
              <a:spcBef>
                <a:spcPts val="10"/>
              </a:spcBef>
            </a:pPr>
            <a:endParaRPr sz="2100" dirty="0">
              <a:latin typeface="Times New Roman"/>
              <a:cs typeface="Times New Roman"/>
            </a:endParaRPr>
          </a:p>
          <a:p>
            <a:pPr marL="12700" marR="1392555" indent="57150">
              <a:lnSpc>
                <a:spcPct val="118700"/>
              </a:lnSpc>
            </a:pPr>
            <a:r>
              <a:rPr sz="1600" dirty="0">
                <a:latin typeface="Arial"/>
                <a:cs typeface="Arial"/>
              </a:rPr>
              <a:t>^ - </a:t>
            </a:r>
            <a:r>
              <a:rPr sz="1600" spc="-5" dirty="0">
                <a:latin typeface="Arial"/>
                <a:cs typeface="Arial"/>
              </a:rPr>
              <a:t>indicates </a:t>
            </a:r>
            <a:r>
              <a:rPr sz="1600" dirty="0">
                <a:latin typeface="Arial"/>
                <a:cs typeface="Arial"/>
              </a:rPr>
              <a:t>the </a:t>
            </a:r>
            <a:r>
              <a:rPr sz="1600" spc="-10" dirty="0">
                <a:latin typeface="Arial"/>
                <a:cs typeface="Arial"/>
              </a:rPr>
              <a:t>beginning </a:t>
            </a:r>
            <a:r>
              <a:rPr sz="1600" spc="-5" dirty="0">
                <a:latin typeface="Arial"/>
                <a:cs typeface="Arial"/>
              </a:rPr>
              <a:t>of </a:t>
            </a:r>
            <a:r>
              <a:rPr sz="1600" dirty="0">
                <a:latin typeface="Arial"/>
                <a:cs typeface="Arial"/>
              </a:rPr>
              <a:t>the </a:t>
            </a:r>
            <a:r>
              <a:rPr sz="1600" spc="-5" dirty="0">
                <a:latin typeface="Arial"/>
                <a:cs typeface="Arial"/>
              </a:rPr>
              <a:t>string  </a:t>
            </a:r>
            <a:r>
              <a:rPr sz="1600" dirty="0">
                <a:latin typeface="Arial"/>
                <a:cs typeface="Arial"/>
              </a:rPr>
              <a:t>[a-z] – </a:t>
            </a:r>
            <a:r>
              <a:rPr sz="1600" spc="-5" dirty="0">
                <a:latin typeface="Arial"/>
                <a:cs typeface="Arial"/>
              </a:rPr>
              <a:t>any letter in range </a:t>
            </a:r>
            <a:r>
              <a:rPr sz="1600" dirty="0">
                <a:latin typeface="Arial"/>
                <a:cs typeface="Arial"/>
              </a:rPr>
              <a:t>a to</a:t>
            </a:r>
            <a:r>
              <a:rPr sz="1600" spc="20" dirty="0">
                <a:latin typeface="Arial"/>
                <a:cs typeface="Arial"/>
              </a:rPr>
              <a:t> </a:t>
            </a:r>
            <a:r>
              <a:rPr sz="1600" dirty="0">
                <a:latin typeface="Arial"/>
                <a:cs typeface="Arial"/>
              </a:rPr>
              <a:t>z</a:t>
            </a:r>
          </a:p>
          <a:p>
            <a:pPr marL="12700">
              <a:lnSpc>
                <a:spcPct val="100000"/>
              </a:lnSpc>
              <a:spcBef>
                <a:spcPts val="384"/>
              </a:spcBef>
            </a:pPr>
            <a:r>
              <a:rPr sz="1600" spc="-5" dirty="0">
                <a:latin typeface="Arial"/>
                <a:cs typeface="Arial"/>
              </a:rPr>
              <a:t>[aeiou] </a:t>
            </a:r>
            <a:r>
              <a:rPr sz="1600" dirty="0">
                <a:latin typeface="Arial"/>
                <a:cs typeface="Arial"/>
              </a:rPr>
              <a:t>– </a:t>
            </a:r>
            <a:r>
              <a:rPr sz="1600" spc="-5" dirty="0">
                <a:latin typeface="Arial"/>
                <a:cs typeface="Arial"/>
              </a:rPr>
              <a:t>any</a:t>
            </a:r>
            <a:r>
              <a:rPr sz="1600" spc="15" dirty="0">
                <a:latin typeface="Arial"/>
                <a:cs typeface="Arial"/>
              </a:rPr>
              <a:t> </a:t>
            </a:r>
            <a:r>
              <a:rPr sz="1600" spc="-5" dirty="0">
                <a:latin typeface="Arial"/>
                <a:cs typeface="Arial"/>
              </a:rPr>
              <a:t>vowel</a:t>
            </a:r>
            <a:endParaRPr sz="1600" dirty="0">
              <a:latin typeface="Arial"/>
              <a:cs typeface="Arial"/>
            </a:endParaRPr>
          </a:p>
        </p:txBody>
      </p:sp>
    </p:spTree>
    <p:extLst>
      <p:ext uri="{BB962C8B-B14F-4D97-AF65-F5344CB8AC3E}">
        <p14:creationId xmlns:p14="http://schemas.microsoft.com/office/powerpoint/2010/main" val="957822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3" name="object 3"/>
          <p:cNvSpPr txBox="1"/>
          <p:nvPr/>
        </p:nvSpPr>
        <p:spPr>
          <a:xfrm>
            <a:off x="707390" y="1748121"/>
            <a:ext cx="7217410" cy="2897588"/>
          </a:xfrm>
          <a:prstGeom prst="rect">
            <a:avLst/>
          </a:prstGeom>
        </p:spPr>
        <p:txBody>
          <a:bodyPr vert="horz" wrap="square" lIns="0" tIns="97790" rIns="0" bIns="0" rtlCol="0">
            <a:spAutoFit/>
          </a:bodyPr>
          <a:lstStyle/>
          <a:p>
            <a:pPr marL="241300" indent="-228600">
              <a:lnSpc>
                <a:spcPct val="100000"/>
              </a:lnSpc>
              <a:spcBef>
                <a:spcPts val="770"/>
              </a:spcBef>
              <a:buChar char="•"/>
              <a:tabLst>
                <a:tab pos="241300" algn="l"/>
              </a:tabLst>
            </a:pPr>
            <a:r>
              <a:rPr sz="2600" spc="-5" dirty="0">
                <a:latin typeface="Arial"/>
                <a:cs typeface="Arial"/>
              </a:rPr>
              <a:t>Create </a:t>
            </a:r>
            <a:r>
              <a:rPr sz="2600" spc="-10" dirty="0">
                <a:latin typeface="Arial"/>
                <a:cs typeface="Arial"/>
              </a:rPr>
              <a:t>regular expressions </a:t>
            </a:r>
            <a:r>
              <a:rPr sz="2600" dirty="0">
                <a:latin typeface="Arial"/>
                <a:cs typeface="Arial"/>
              </a:rPr>
              <a:t>to</a:t>
            </a:r>
            <a:r>
              <a:rPr sz="2600" spc="-15" dirty="0">
                <a:latin typeface="Arial"/>
                <a:cs typeface="Arial"/>
              </a:rPr>
              <a:t> </a:t>
            </a:r>
            <a:r>
              <a:rPr sz="2600" spc="-5" dirty="0">
                <a:latin typeface="Arial"/>
                <a:cs typeface="Arial"/>
              </a:rPr>
              <a:t>extract:</a:t>
            </a:r>
            <a:endParaRPr sz="2600" dirty="0">
              <a:latin typeface="Arial"/>
              <a:cs typeface="Arial"/>
            </a:endParaRPr>
          </a:p>
          <a:p>
            <a:pPr marL="698500" lvl="1" indent="-228600">
              <a:lnSpc>
                <a:spcPct val="100000"/>
              </a:lnSpc>
              <a:spcBef>
                <a:spcPts val="570"/>
              </a:spcBef>
              <a:buSzPct val="102325"/>
              <a:buFont typeface="Arial"/>
              <a:buChar char="–"/>
              <a:tabLst>
                <a:tab pos="698500" algn="l"/>
              </a:tabLst>
            </a:pPr>
            <a:r>
              <a:rPr sz="3225" i="1" spc="-209" baseline="1291" dirty="0">
                <a:solidFill>
                  <a:srgbClr val="203864"/>
                </a:solidFill>
                <a:latin typeface="Trebuchet MS"/>
                <a:cs typeface="Trebuchet MS"/>
              </a:rPr>
              <a:t>Telephone</a:t>
            </a:r>
            <a:r>
              <a:rPr sz="3225" i="1" spc="-232" baseline="1291" dirty="0">
                <a:solidFill>
                  <a:srgbClr val="203864"/>
                </a:solidFill>
                <a:latin typeface="Trebuchet MS"/>
                <a:cs typeface="Trebuchet MS"/>
              </a:rPr>
              <a:t> </a:t>
            </a:r>
            <a:r>
              <a:rPr sz="3225" i="1" spc="-150" baseline="1291" dirty="0">
                <a:solidFill>
                  <a:srgbClr val="203864"/>
                </a:solidFill>
                <a:latin typeface="Trebuchet MS"/>
                <a:cs typeface="Trebuchet MS"/>
              </a:rPr>
              <a:t>number</a:t>
            </a:r>
            <a:endParaRPr sz="3225" baseline="1291" dirty="0">
              <a:latin typeface="Trebuchet MS"/>
              <a:cs typeface="Trebuchet MS"/>
            </a:endParaRPr>
          </a:p>
          <a:p>
            <a:pPr marL="698500" lvl="1" indent="-228600">
              <a:lnSpc>
                <a:spcPct val="100000"/>
              </a:lnSpc>
              <a:spcBef>
                <a:spcPts val="480"/>
              </a:spcBef>
              <a:buFont typeface="Arial"/>
              <a:buChar char="–"/>
              <a:tabLst>
                <a:tab pos="698500" algn="l"/>
              </a:tabLst>
            </a:pPr>
            <a:r>
              <a:rPr sz="2200" spc="-130" dirty="0">
                <a:solidFill>
                  <a:srgbClr val="203864"/>
                </a:solidFill>
                <a:latin typeface="Trebuchet MS"/>
                <a:cs typeface="Trebuchet MS"/>
              </a:rPr>
              <a:t>E-mail</a:t>
            </a:r>
            <a:endParaRPr sz="2200" dirty="0">
              <a:latin typeface="Trebuchet MS"/>
              <a:cs typeface="Trebuchet MS"/>
            </a:endParaRPr>
          </a:p>
          <a:p>
            <a:pPr marL="698500" lvl="1" indent="-228600">
              <a:lnSpc>
                <a:spcPct val="100000"/>
              </a:lnSpc>
              <a:spcBef>
                <a:spcPts val="550"/>
              </a:spcBef>
              <a:buFont typeface="Arial"/>
              <a:buChar char="–"/>
              <a:tabLst>
                <a:tab pos="698500" algn="l"/>
              </a:tabLst>
            </a:pPr>
            <a:r>
              <a:rPr sz="2200" spc="-145" dirty="0">
                <a:solidFill>
                  <a:srgbClr val="203864"/>
                </a:solidFill>
                <a:latin typeface="Trebuchet MS"/>
                <a:cs typeface="Trebuchet MS"/>
              </a:rPr>
              <a:t>Capitalized</a:t>
            </a:r>
            <a:r>
              <a:rPr sz="2200" spc="-175" dirty="0">
                <a:solidFill>
                  <a:srgbClr val="203864"/>
                </a:solidFill>
                <a:latin typeface="Trebuchet MS"/>
                <a:cs typeface="Trebuchet MS"/>
              </a:rPr>
              <a:t> </a:t>
            </a:r>
            <a:r>
              <a:rPr sz="2200" spc="-90" dirty="0" smtClean="0">
                <a:solidFill>
                  <a:srgbClr val="203864"/>
                </a:solidFill>
                <a:latin typeface="Trebuchet MS"/>
                <a:cs typeface="Trebuchet MS"/>
              </a:rPr>
              <a:t>names</a:t>
            </a:r>
            <a:endParaRPr sz="2700" dirty="0">
              <a:latin typeface="Times New Roman"/>
              <a:cs typeface="Times New Roman"/>
            </a:endParaRPr>
          </a:p>
          <a:p>
            <a:pPr>
              <a:lnSpc>
                <a:spcPct val="100000"/>
              </a:lnSpc>
              <a:spcBef>
                <a:spcPts val="50"/>
              </a:spcBef>
            </a:pPr>
            <a:endParaRPr sz="2200" dirty="0">
              <a:latin typeface="Times New Roman"/>
              <a:cs typeface="Times New Roman"/>
            </a:endParaRPr>
          </a:p>
          <a:p>
            <a:pPr marL="1383665">
              <a:lnSpc>
                <a:spcPct val="100000"/>
              </a:lnSpc>
              <a:spcBef>
                <a:spcPts val="5"/>
              </a:spcBef>
            </a:pPr>
            <a:r>
              <a:rPr sz="2200" spc="-114" dirty="0">
                <a:latin typeface="Arial"/>
                <a:cs typeface="Arial"/>
              </a:rPr>
              <a:t>blocks </a:t>
            </a:r>
            <a:r>
              <a:rPr sz="2200" spc="-5" dirty="0">
                <a:latin typeface="Arial"/>
                <a:cs typeface="Arial"/>
              </a:rPr>
              <a:t>of </a:t>
            </a:r>
            <a:r>
              <a:rPr sz="2200" spc="-60" dirty="0">
                <a:latin typeface="Arial"/>
                <a:cs typeface="Arial"/>
              </a:rPr>
              <a:t>digits </a:t>
            </a:r>
            <a:r>
              <a:rPr sz="2200" spc="-105" dirty="0">
                <a:latin typeface="Arial"/>
                <a:cs typeface="Arial"/>
              </a:rPr>
              <a:t>separated </a:t>
            </a:r>
            <a:r>
              <a:rPr sz="2200" spc="-100" dirty="0">
                <a:latin typeface="Arial"/>
                <a:cs typeface="Arial"/>
              </a:rPr>
              <a:t>by</a:t>
            </a:r>
            <a:r>
              <a:rPr sz="2200" spc="-305" dirty="0">
                <a:latin typeface="Arial"/>
                <a:cs typeface="Arial"/>
              </a:rPr>
              <a:t> </a:t>
            </a:r>
            <a:r>
              <a:rPr sz="2200" spc="-120" dirty="0">
                <a:latin typeface="Arial"/>
                <a:cs typeface="Arial"/>
              </a:rPr>
              <a:t>hyphens</a:t>
            </a:r>
            <a:endParaRPr sz="2200" dirty="0">
              <a:latin typeface="Arial"/>
              <a:cs typeface="Arial"/>
            </a:endParaRPr>
          </a:p>
          <a:p>
            <a:pPr marL="1396365">
              <a:lnSpc>
                <a:spcPct val="100000"/>
              </a:lnSpc>
              <a:spcBef>
                <a:spcPts val="1270"/>
              </a:spcBef>
            </a:pPr>
            <a:r>
              <a:rPr sz="2200" i="1" spc="-100" dirty="0">
                <a:latin typeface="Trebuchet MS"/>
                <a:cs typeface="Trebuchet MS"/>
              </a:rPr>
              <a:t>RegEx </a:t>
            </a:r>
            <a:r>
              <a:rPr sz="2200" i="1" spc="-60" dirty="0">
                <a:latin typeface="Trebuchet MS"/>
                <a:cs typeface="Trebuchet MS"/>
              </a:rPr>
              <a:t>=</a:t>
            </a:r>
            <a:r>
              <a:rPr sz="2200" i="1" spc="-229" dirty="0">
                <a:latin typeface="Trebuchet MS"/>
                <a:cs typeface="Trebuchet MS"/>
              </a:rPr>
              <a:t> </a:t>
            </a:r>
            <a:r>
              <a:rPr sz="2200" i="1" spc="-60" dirty="0">
                <a:latin typeface="Trebuchet MS"/>
                <a:cs typeface="Trebuchet MS"/>
              </a:rPr>
              <a:t>(\d+\-)+\d+</a:t>
            </a:r>
            <a:endParaRPr sz="2200" dirty="0">
              <a:latin typeface="Trebuchet MS"/>
              <a:cs typeface="Trebuchet MS"/>
            </a:endParaRPr>
          </a:p>
        </p:txBody>
      </p:sp>
    </p:spTree>
    <p:extLst>
      <p:ext uri="{BB962C8B-B14F-4D97-AF65-F5344CB8AC3E}">
        <p14:creationId xmlns:p14="http://schemas.microsoft.com/office/powerpoint/2010/main" val="3384652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42</a:t>
            </a:fld>
            <a:endParaRPr spc="-70" dirty="0"/>
          </a:p>
        </p:txBody>
      </p:sp>
      <p:sp>
        <p:nvSpPr>
          <p:cNvPr id="3" name="object 3"/>
          <p:cNvSpPr txBox="1"/>
          <p:nvPr/>
        </p:nvSpPr>
        <p:spPr>
          <a:xfrm>
            <a:off x="661499" y="1676400"/>
            <a:ext cx="8458200" cy="4521200"/>
          </a:xfrm>
          <a:prstGeom prst="rect">
            <a:avLst/>
          </a:prstGeom>
        </p:spPr>
        <p:txBody>
          <a:bodyPr vert="horz" wrap="square" lIns="0" tIns="97790" rIns="0" bIns="0" rtlCol="0">
            <a:spAutoFit/>
          </a:bodyPr>
          <a:lstStyle/>
          <a:p>
            <a:pPr marL="241300" indent="-228600">
              <a:lnSpc>
                <a:spcPct val="100000"/>
              </a:lnSpc>
              <a:spcBef>
                <a:spcPts val="770"/>
              </a:spcBef>
              <a:buChar char="•"/>
              <a:tabLst>
                <a:tab pos="241300" algn="l"/>
              </a:tabLst>
            </a:pPr>
            <a:r>
              <a:rPr sz="2600" spc="-5" dirty="0">
                <a:latin typeface="Arial"/>
                <a:cs typeface="Arial"/>
              </a:rPr>
              <a:t>Create </a:t>
            </a:r>
            <a:r>
              <a:rPr sz="2600" spc="-10" dirty="0">
                <a:latin typeface="Arial"/>
                <a:cs typeface="Arial"/>
              </a:rPr>
              <a:t>regular expressions </a:t>
            </a:r>
            <a:r>
              <a:rPr sz="2600" dirty="0">
                <a:latin typeface="Arial"/>
                <a:cs typeface="Arial"/>
              </a:rPr>
              <a:t>to</a:t>
            </a:r>
            <a:r>
              <a:rPr sz="2600" spc="-5" dirty="0">
                <a:latin typeface="Arial"/>
                <a:cs typeface="Arial"/>
              </a:rPr>
              <a:t> extract:</a:t>
            </a:r>
            <a:endParaRPr sz="2600" dirty="0">
              <a:latin typeface="Arial"/>
              <a:cs typeface="Arial"/>
            </a:endParaRPr>
          </a:p>
          <a:p>
            <a:pPr marL="698500" lvl="1" indent="-228600">
              <a:lnSpc>
                <a:spcPct val="100000"/>
              </a:lnSpc>
              <a:spcBef>
                <a:spcPts val="570"/>
              </a:spcBef>
              <a:buSzPct val="102325"/>
              <a:buFont typeface="Arial"/>
              <a:buChar char="–"/>
              <a:tabLst>
                <a:tab pos="698500" algn="l"/>
              </a:tabLst>
            </a:pPr>
            <a:r>
              <a:rPr sz="3225" i="1" spc="-209" baseline="1291" dirty="0">
                <a:solidFill>
                  <a:srgbClr val="203864"/>
                </a:solidFill>
                <a:latin typeface="Trebuchet MS"/>
                <a:cs typeface="Trebuchet MS"/>
              </a:rPr>
              <a:t>Telephone</a:t>
            </a:r>
            <a:r>
              <a:rPr sz="3225" i="1" spc="-232" baseline="1291" dirty="0">
                <a:solidFill>
                  <a:srgbClr val="203864"/>
                </a:solidFill>
                <a:latin typeface="Trebuchet MS"/>
                <a:cs typeface="Trebuchet MS"/>
              </a:rPr>
              <a:t> </a:t>
            </a:r>
            <a:r>
              <a:rPr sz="3225" i="1" spc="-150" baseline="1291" dirty="0">
                <a:solidFill>
                  <a:srgbClr val="203864"/>
                </a:solidFill>
                <a:latin typeface="Trebuchet MS"/>
                <a:cs typeface="Trebuchet MS"/>
              </a:rPr>
              <a:t>number</a:t>
            </a:r>
            <a:endParaRPr sz="3225" baseline="1291" dirty="0">
              <a:latin typeface="Trebuchet MS"/>
              <a:cs typeface="Trebuchet MS"/>
            </a:endParaRPr>
          </a:p>
          <a:p>
            <a:pPr marL="698500" lvl="1" indent="-228600">
              <a:lnSpc>
                <a:spcPct val="100000"/>
              </a:lnSpc>
              <a:spcBef>
                <a:spcPts val="480"/>
              </a:spcBef>
              <a:buFont typeface="Arial"/>
              <a:buChar char="–"/>
              <a:tabLst>
                <a:tab pos="698500" algn="l"/>
              </a:tabLst>
            </a:pPr>
            <a:r>
              <a:rPr sz="2200" spc="-130" dirty="0">
                <a:solidFill>
                  <a:srgbClr val="203864"/>
                </a:solidFill>
                <a:latin typeface="Trebuchet MS"/>
                <a:cs typeface="Trebuchet MS"/>
              </a:rPr>
              <a:t>E-mail</a:t>
            </a:r>
            <a:endParaRPr sz="2200" dirty="0">
              <a:latin typeface="Trebuchet MS"/>
              <a:cs typeface="Trebuchet MS"/>
            </a:endParaRPr>
          </a:p>
          <a:p>
            <a:pPr marL="698500" lvl="1" indent="-228600">
              <a:lnSpc>
                <a:spcPct val="100000"/>
              </a:lnSpc>
              <a:spcBef>
                <a:spcPts val="550"/>
              </a:spcBef>
              <a:buFont typeface="Arial"/>
              <a:buChar char="–"/>
              <a:tabLst>
                <a:tab pos="698500" algn="l"/>
              </a:tabLst>
            </a:pPr>
            <a:r>
              <a:rPr sz="2200" spc="-145" dirty="0">
                <a:solidFill>
                  <a:srgbClr val="203864"/>
                </a:solidFill>
                <a:latin typeface="Trebuchet MS"/>
                <a:cs typeface="Trebuchet MS"/>
              </a:rPr>
              <a:t>Capitalized</a:t>
            </a:r>
            <a:r>
              <a:rPr sz="2200" spc="-175" dirty="0">
                <a:solidFill>
                  <a:srgbClr val="203864"/>
                </a:solidFill>
                <a:latin typeface="Trebuchet MS"/>
                <a:cs typeface="Trebuchet MS"/>
              </a:rPr>
              <a:t> </a:t>
            </a:r>
            <a:r>
              <a:rPr sz="2200" spc="-90" dirty="0">
                <a:solidFill>
                  <a:srgbClr val="203864"/>
                </a:solidFill>
                <a:latin typeface="Trebuchet MS"/>
                <a:cs typeface="Trebuchet MS"/>
              </a:rPr>
              <a:t>names</a:t>
            </a:r>
            <a:endParaRPr sz="2200" dirty="0">
              <a:latin typeface="Trebuchet MS"/>
              <a:cs typeface="Trebuchet MS"/>
            </a:endParaRPr>
          </a:p>
          <a:p>
            <a:pPr marL="869950">
              <a:lnSpc>
                <a:spcPct val="100000"/>
              </a:lnSpc>
              <a:spcBef>
                <a:spcPts val="2410"/>
              </a:spcBef>
            </a:pPr>
            <a:r>
              <a:rPr sz="2000" spc="-100" dirty="0">
                <a:latin typeface="Arial"/>
                <a:cs typeface="Arial"/>
              </a:rPr>
              <a:t>blocks </a:t>
            </a:r>
            <a:r>
              <a:rPr sz="2000" spc="-5" dirty="0">
                <a:latin typeface="Arial"/>
                <a:cs typeface="Arial"/>
              </a:rPr>
              <a:t>of </a:t>
            </a:r>
            <a:r>
              <a:rPr sz="2000" spc="-55" dirty="0">
                <a:latin typeface="Arial"/>
                <a:cs typeface="Arial"/>
              </a:rPr>
              <a:t>digits </a:t>
            </a:r>
            <a:r>
              <a:rPr sz="2000" spc="-95" dirty="0">
                <a:latin typeface="Arial"/>
                <a:cs typeface="Arial"/>
              </a:rPr>
              <a:t>separated </a:t>
            </a:r>
            <a:r>
              <a:rPr sz="2000" spc="-90" dirty="0">
                <a:latin typeface="Arial"/>
                <a:cs typeface="Arial"/>
              </a:rPr>
              <a:t>by</a:t>
            </a:r>
            <a:r>
              <a:rPr sz="2000" spc="-290" dirty="0">
                <a:latin typeface="Arial"/>
                <a:cs typeface="Arial"/>
              </a:rPr>
              <a:t> </a:t>
            </a:r>
            <a:r>
              <a:rPr sz="2000" spc="-110" dirty="0">
                <a:latin typeface="Arial"/>
                <a:cs typeface="Arial"/>
              </a:rPr>
              <a:t>hyphens</a:t>
            </a:r>
            <a:endParaRPr sz="2000" dirty="0">
              <a:latin typeface="Arial"/>
              <a:cs typeface="Arial"/>
            </a:endParaRPr>
          </a:p>
          <a:p>
            <a:pPr marL="926465">
              <a:lnSpc>
                <a:spcPct val="100000"/>
              </a:lnSpc>
              <a:spcBef>
                <a:spcPts val="1080"/>
              </a:spcBef>
            </a:pPr>
            <a:r>
              <a:rPr sz="2000" i="1" spc="-95" dirty="0">
                <a:latin typeface="Trebuchet MS"/>
                <a:cs typeface="Trebuchet MS"/>
              </a:rPr>
              <a:t>RegEx </a:t>
            </a:r>
            <a:r>
              <a:rPr sz="2000" i="1" spc="-55" dirty="0">
                <a:latin typeface="Trebuchet MS"/>
                <a:cs typeface="Trebuchet MS"/>
              </a:rPr>
              <a:t>=</a:t>
            </a:r>
            <a:r>
              <a:rPr sz="2000" i="1" spc="-220" dirty="0">
                <a:latin typeface="Trebuchet MS"/>
                <a:cs typeface="Trebuchet MS"/>
              </a:rPr>
              <a:t> </a:t>
            </a:r>
            <a:r>
              <a:rPr sz="2000" i="1" spc="-55" dirty="0">
                <a:latin typeface="Trebuchet MS"/>
                <a:cs typeface="Trebuchet MS"/>
              </a:rPr>
              <a:t>(\d+\-)+\d+</a:t>
            </a:r>
            <a:endParaRPr sz="2000" dirty="0">
              <a:latin typeface="Trebuchet MS"/>
              <a:cs typeface="Trebuchet MS"/>
            </a:endParaRPr>
          </a:p>
          <a:p>
            <a:pPr marL="1155700" lvl="2" indent="-228600">
              <a:lnSpc>
                <a:spcPct val="100000"/>
              </a:lnSpc>
              <a:spcBef>
                <a:spcPts val="1605"/>
              </a:spcBef>
              <a:buChar char="•"/>
              <a:tabLst>
                <a:tab pos="1155065" algn="l"/>
                <a:tab pos="1155700" algn="l"/>
              </a:tabLst>
            </a:pPr>
            <a:r>
              <a:rPr sz="2000" spc="-100" dirty="0">
                <a:latin typeface="Arial"/>
                <a:cs typeface="Arial"/>
              </a:rPr>
              <a:t>matches </a:t>
            </a:r>
            <a:r>
              <a:rPr sz="2000" spc="-65" dirty="0">
                <a:latin typeface="Arial"/>
                <a:cs typeface="Arial"/>
              </a:rPr>
              <a:t>valid </a:t>
            </a:r>
            <a:r>
              <a:rPr sz="2000" spc="-80" dirty="0">
                <a:latin typeface="Arial"/>
                <a:cs typeface="Arial"/>
              </a:rPr>
              <a:t>phone </a:t>
            </a:r>
            <a:r>
              <a:rPr sz="2000" spc="-90" dirty="0">
                <a:latin typeface="Arial"/>
                <a:cs typeface="Arial"/>
              </a:rPr>
              <a:t>numbers </a:t>
            </a:r>
            <a:r>
              <a:rPr sz="2000" spc="-65" dirty="0">
                <a:latin typeface="Arial"/>
                <a:cs typeface="Arial"/>
              </a:rPr>
              <a:t>like </a:t>
            </a:r>
            <a:r>
              <a:rPr sz="2000" spc="-95" dirty="0">
                <a:latin typeface="Arial"/>
                <a:cs typeface="Arial"/>
              </a:rPr>
              <a:t>900-865-1125 and</a:t>
            </a:r>
            <a:r>
              <a:rPr sz="2000" spc="-254" dirty="0">
                <a:latin typeface="Arial"/>
                <a:cs typeface="Arial"/>
              </a:rPr>
              <a:t> </a:t>
            </a:r>
            <a:r>
              <a:rPr sz="2000" spc="-100" dirty="0">
                <a:latin typeface="Arial"/>
                <a:cs typeface="Arial"/>
              </a:rPr>
              <a:t>725-1234</a:t>
            </a:r>
            <a:endParaRPr sz="2000" dirty="0">
              <a:latin typeface="Arial"/>
              <a:cs typeface="Arial"/>
            </a:endParaRPr>
          </a:p>
          <a:p>
            <a:pPr marL="1155700" lvl="2" indent="-228600">
              <a:lnSpc>
                <a:spcPct val="100000"/>
              </a:lnSpc>
              <a:spcBef>
                <a:spcPts val="505"/>
              </a:spcBef>
              <a:buChar char="•"/>
              <a:tabLst>
                <a:tab pos="1155065" algn="l"/>
                <a:tab pos="1155700" algn="l"/>
              </a:tabLst>
            </a:pPr>
            <a:r>
              <a:rPr sz="2000" spc="-45" dirty="0">
                <a:latin typeface="Arial"/>
                <a:cs typeface="Arial"/>
              </a:rPr>
              <a:t>incorrectly </a:t>
            </a:r>
            <a:r>
              <a:rPr sz="2000" spc="-75" dirty="0">
                <a:latin typeface="Arial"/>
                <a:cs typeface="Arial"/>
              </a:rPr>
              <a:t>extracts </a:t>
            </a:r>
            <a:r>
              <a:rPr sz="2000" spc="-95" dirty="0">
                <a:latin typeface="Arial"/>
                <a:cs typeface="Arial"/>
              </a:rPr>
              <a:t>social </a:t>
            </a:r>
            <a:r>
              <a:rPr sz="2000" spc="-60" dirty="0">
                <a:latin typeface="Arial"/>
                <a:cs typeface="Arial"/>
              </a:rPr>
              <a:t>security </a:t>
            </a:r>
            <a:r>
              <a:rPr sz="2000" spc="-90" dirty="0">
                <a:latin typeface="Arial"/>
                <a:cs typeface="Arial"/>
              </a:rPr>
              <a:t>numbers</a:t>
            </a:r>
            <a:r>
              <a:rPr sz="2000" spc="-275" dirty="0">
                <a:latin typeface="Arial"/>
                <a:cs typeface="Arial"/>
              </a:rPr>
              <a:t> </a:t>
            </a:r>
            <a:r>
              <a:rPr sz="2000" spc="-95" dirty="0">
                <a:latin typeface="Arial"/>
                <a:cs typeface="Arial"/>
              </a:rPr>
              <a:t>123-45-6789</a:t>
            </a:r>
            <a:endParaRPr sz="2000" dirty="0">
              <a:latin typeface="Arial"/>
              <a:cs typeface="Arial"/>
            </a:endParaRPr>
          </a:p>
          <a:p>
            <a:pPr marL="1155700" lvl="2" indent="-228600">
              <a:lnSpc>
                <a:spcPct val="100000"/>
              </a:lnSpc>
              <a:spcBef>
                <a:spcPts val="505"/>
              </a:spcBef>
              <a:buChar char="•"/>
              <a:tabLst>
                <a:tab pos="1155065" algn="l"/>
                <a:tab pos="1155700" algn="l"/>
              </a:tabLst>
            </a:pPr>
            <a:r>
              <a:rPr sz="2000" spc="-70" dirty="0">
                <a:latin typeface="Arial"/>
                <a:cs typeface="Arial"/>
              </a:rPr>
              <a:t>fails </a:t>
            </a:r>
            <a:r>
              <a:rPr sz="2000" spc="20" dirty="0">
                <a:latin typeface="Arial"/>
                <a:cs typeface="Arial"/>
              </a:rPr>
              <a:t>to </a:t>
            </a:r>
            <a:r>
              <a:rPr sz="2000" spc="-20" dirty="0">
                <a:latin typeface="Arial"/>
                <a:cs typeface="Arial"/>
              </a:rPr>
              <a:t>identify </a:t>
            </a:r>
            <a:r>
              <a:rPr sz="2000" spc="-90" dirty="0">
                <a:latin typeface="Arial"/>
                <a:cs typeface="Arial"/>
              </a:rPr>
              <a:t>numbers </a:t>
            </a:r>
            <a:r>
              <a:rPr sz="2000" spc="-65" dirty="0">
                <a:latin typeface="Arial"/>
                <a:cs typeface="Arial"/>
              </a:rPr>
              <a:t>like </a:t>
            </a:r>
            <a:r>
              <a:rPr sz="2000" spc="-100" dirty="0">
                <a:latin typeface="Arial"/>
                <a:cs typeface="Arial"/>
              </a:rPr>
              <a:t>800.865.1125 </a:t>
            </a:r>
            <a:r>
              <a:rPr sz="2000" spc="-95" dirty="0">
                <a:latin typeface="Arial"/>
                <a:cs typeface="Arial"/>
              </a:rPr>
              <a:t>and</a:t>
            </a:r>
            <a:r>
              <a:rPr sz="2000" spc="-395" dirty="0">
                <a:latin typeface="Arial"/>
                <a:cs typeface="Arial"/>
              </a:rPr>
              <a:t> </a:t>
            </a:r>
            <a:r>
              <a:rPr sz="2000" spc="-160" dirty="0">
                <a:latin typeface="Arial"/>
                <a:cs typeface="Arial"/>
              </a:rPr>
              <a:t>(800)865-CARE</a:t>
            </a:r>
            <a:endParaRPr sz="2000" dirty="0">
              <a:latin typeface="Arial"/>
              <a:cs typeface="Arial"/>
            </a:endParaRPr>
          </a:p>
          <a:p>
            <a:pPr marL="926465">
              <a:lnSpc>
                <a:spcPct val="100000"/>
              </a:lnSpc>
              <a:spcBef>
                <a:spcPts val="1585"/>
              </a:spcBef>
            </a:pPr>
            <a:r>
              <a:rPr sz="2000" i="1" spc="-95" dirty="0">
                <a:latin typeface="Trebuchet MS"/>
                <a:cs typeface="Trebuchet MS"/>
              </a:rPr>
              <a:t>Improved RegEx </a:t>
            </a:r>
            <a:r>
              <a:rPr sz="2000" i="1" spc="-55" dirty="0">
                <a:latin typeface="Trebuchet MS"/>
                <a:cs typeface="Trebuchet MS"/>
              </a:rPr>
              <a:t>= </a:t>
            </a:r>
            <a:r>
              <a:rPr sz="2000" i="1" spc="-90" dirty="0">
                <a:latin typeface="Trebuchet MS"/>
                <a:cs typeface="Trebuchet MS"/>
              </a:rPr>
              <a:t>(\d{3}[-.\</a:t>
            </a:r>
            <a:r>
              <a:rPr sz="2000" i="1" spc="-390" dirty="0">
                <a:latin typeface="Trebuchet MS"/>
                <a:cs typeface="Trebuchet MS"/>
              </a:rPr>
              <a:t> </a:t>
            </a:r>
            <a:r>
              <a:rPr sz="2000" i="1" spc="-105" dirty="0">
                <a:latin typeface="Trebuchet MS"/>
                <a:cs typeface="Trebuchet MS"/>
              </a:rPr>
              <a:t>()]){1,2}[\dA-Z]{4}</a:t>
            </a:r>
            <a:endParaRPr sz="2000" dirty="0">
              <a:latin typeface="Trebuchet MS"/>
              <a:cs typeface="Trebuchet MS"/>
            </a:endParaRPr>
          </a:p>
        </p:txBody>
      </p:sp>
    </p:spTree>
    <p:extLst>
      <p:ext uri="{BB962C8B-B14F-4D97-AF65-F5344CB8AC3E}">
        <p14:creationId xmlns:p14="http://schemas.microsoft.com/office/powerpoint/2010/main" val="1659025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43</a:t>
            </a:fld>
            <a:endParaRPr spc="-70" dirty="0"/>
          </a:p>
        </p:txBody>
      </p:sp>
      <p:sp>
        <p:nvSpPr>
          <p:cNvPr id="3" name="object 3"/>
          <p:cNvSpPr txBox="1"/>
          <p:nvPr/>
        </p:nvSpPr>
        <p:spPr>
          <a:xfrm>
            <a:off x="707390" y="1749019"/>
            <a:ext cx="7903210" cy="3047365"/>
          </a:xfrm>
          <a:prstGeom prst="rect">
            <a:avLst/>
          </a:prstGeom>
        </p:spPr>
        <p:txBody>
          <a:bodyPr vert="horz" wrap="square" lIns="0" tIns="97155" rIns="0" bIns="0" rtlCol="0">
            <a:spAutoFit/>
          </a:bodyPr>
          <a:lstStyle/>
          <a:p>
            <a:pPr marL="241300" indent="-228600">
              <a:lnSpc>
                <a:spcPct val="100000"/>
              </a:lnSpc>
              <a:spcBef>
                <a:spcPts val="765"/>
              </a:spcBef>
              <a:buFont typeface="Arial"/>
              <a:buChar char="•"/>
              <a:tabLst>
                <a:tab pos="241300" algn="l"/>
              </a:tabLst>
            </a:pPr>
            <a:r>
              <a:rPr sz="2500" b="1" spc="-5" dirty="0">
                <a:latin typeface="Arial"/>
                <a:cs typeface="Arial"/>
              </a:rPr>
              <a:t>Create rules </a:t>
            </a:r>
            <a:r>
              <a:rPr sz="2500" b="1" dirty="0">
                <a:latin typeface="Arial"/>
                <a:cs typeface="Arial"/>
              </a:rPr>
              <a:t>to </a:t>
            </a:r>
            <a:r>
              <a:rPr sz="2500" b="1" spc="-5" dirty="0">
                <a:latin typeface="Arial"/>
                <a:cs typeface="Arial"/>
              </a:rPr>
              <a:t>extract</a:t>
            </a:r>
            <a:r>
              <a:rPr sz="2500" b="1" spc="15" dirty="0">
                <a:latin typeface="Arial"/>
                <a:cs typeface="Arial"/>
              </a:rPr>
              <a:t> </a:t>
            </a:r>
            <a:r>
              <a:rPr sz="2500" b="1" spc="-5" dirty="0">
                <a:latin typeface="Arial"/>
                <a:cs typeface="Arial"/>
              </a:rPr>
              <a:t>locations</a:t>
            </a:r>
            <a:endParaRPr sz="2500" dirty="0">
              <a:latin typeface="Arial"/>
              <a:cs typeface="Arial"/>
            </a:endParaRPr>
          </a:p>
          <a:p>
            <a:pPr marL="850900" marR="45085" lvl="1" indent="-381000">
              <a:lnSpc>
                <a:spcPct val="117300"/>
              </a:lnSpc>
              <a:spcBef>
                <a:spcPts val="135"/>
              </a:spcBef>
              <a:buFont typeface="Arial"/>
              <a:buChar char="•"/>
              <a:tabLst>
                <a:tab pos="697865" algn="l"/>
                <a:tab pos="698500" algn="l"/>
              </a:tabLst>
            </a:pPr>
            <a:r>
              <a:rPr sz="2200" spc="-145" dirty="0">
                <a:solidFill>
                  <a:srgbClr val="203864"/>
                </a:solidFill>
                <a:latin typeface="Trebuchet MS"/>
                <a:cs typeface="Trebuchet MS"/>
              </a:rPr>
              <a:t>Capitalized </a:t>
            </a:r>
            <a:r>
              <a:rPr sz="2200" spc="-95" dirty="0">
                <a:solidFill>
                  <a:srgbClr val="203864"/>
                </a:solidFill>
                <a:latin typeface="Trebuchet MS"/>
                <a:cs typeface="Trebuchet MS"/>
              </a:rPr>
              <a:t>word </a:t>
            </a:r>
            <a:r>
              <a:rPr sz="2200" spc="-60" dirty="0">
                <a:solidFill>
                  <a:srgbClr val="203864"/>
                </a:solidFill>
                <a:latin typeface="Trebuchet MS"/>
                <a:cs typeface="Trebuchet MS"/>
              </a:rPr>
              <a:t>+ </a:t>
            </a:r>
            <a:r>
              <a:rPr sz="2200" spc="-195" dirty="0">
                <a:solidFill>
                  <a:srgbClr val="203864"/>
                </a:solidFill>
                <a:latin typeface="Trebuchet MS"/>
                <a:cs typeface="Trebuchet MS"/>
              </a:rPr>
              <a:t>{city, </a:t>
            </a:r>
            <a:r>
              <a:rPr sz="2200" spc="-175" dirty="0">
                <a:solidFill>
                  <a:srgbClr val="203864"/>
                </a:solidFill>
                <a:latin typeface="Trebuchet MS"/>
                <a:cs typeface="Trebuchet MS"/>
              </a:rPr>
              <a:t>center, </a:t>
            </a:r>
            <a:r>
              <a:rPr sz="2200" spc="-125" dirty="0">
                <a:solidFill>
                  <a:srgbClr val="203864"/>
                </a:solidFill>
                <a:latin typeface="Trebuchet MS"/>
                <a:cs typeface="Trebuchet MS"/>
              </a:rPr>
              <a:t>river} indicates</a:t>
            </a:r>
            <a:r>
              <a:rPr sz="2200" spc="-290" dirty="0">
                <a:solidFill>
                  <a:srgbClr val="203864"/>
                </a:solidFill>
                <a:latin typeface="Trebuchet MS"/>
                <a:cs typeface="Trebuchet MS"/>
              </a:rPr>
              <a:t> </a:t>
            </a:r>
            <a:r>
              <a:rPr sz="2200" spc="-114" dirty="0">
                <a:solidFill>
                  <a:srgbClr val="203864"/>
                </a:solidFill>
                <a:latin typeface="Trebuchet MS"/>
                <a:cs typeface="Trebuchet MS"/>
              </a:rPr>
              <a:t>location  </a:t>
            </a:r>
            <a:r>
              <a:rPr lang="en-US" sz="2200" spc="-114" dirty="0" smtClean="0">
                <a:solidFill>
                  <a:srgbClr val="203864"/>
                </a:solidFill>
                <a:latin typeface="Trebuchet MS"/>
                <a:cs typeface="Trebuchet MS"/>
              </a:rPr>
              <a:t/>
            </a:r>
            <a:br>
              <a:rPr lang="en-US" sz="2200" spc="-114" dirty="0" smtClean="0">
                <a:solidFill>
                  <a:srgbClr val="203864"/>
                </a:solidFill>
                <a:latin typeface="Trebuchet MS"/>
                <a:cs typeface="Trebuchet MS"/>
              </a:rPr>
            </a:br>
            <a:r>
              <a:rPr sz="2200" spc="-185" dirty="0" smtClean="0">
                <a:solidFill>
                  <a:srgbClr val="203864"/>
                </a:solidFill>
                <a:latin typeface="Trebuchet MS"/>
                <a:cs typeface="Trebuchet MS"/>
              </a:rPr>
              <a:t>Ex</a:t>
            </a:r>
            <a:r>
              <a:rPr sz="2200" spc="-185" dirty="0">
                <a:solidFill>
                  <a:srgbClr val="203864"/>
                </a:solidFill>
                <a:latin typeface="Trebuchet MS"/>
                <a:cs typeface="Trebuchet MS"/>
              </a:rPr>
              <a:t>. </a:t>
            </a:r>
            <a:r>
              <a:rPr sz="2200" i="1" spc="-90" dirty="0">
                <a:solidFill>
                  <a:srgbClr val="203864"/>
                </a:solidFill>
                <a:latin typeface="Trebuchet MS"/>
                <a:cs typeface="Trebuchet MS"/>
              </a:rPr>
              <a:t>New </a:t>
            </a:r>
            <a:r>
              <a:rPr sz="2200" i="1" spc="-190" dirty="0">
                <a:solidFill>
                  <a:srgbClr val="203864"/>
                </a:solidFill>
                <a:latin typeface="Trebuchet MS"/>
                <a:cs typeface="Trebuchet MS"/>
              </a:rPr>
              <a:t>York</a:t>
            </a:r>
            <a:r>
              <a:rPr sz="2200" i="1" spc="-229" dirty="0">
                <a:solidFill>
                  <a:srgbClr val="203864"/>
                </a:solidFill>
                <a:latin typeface="Trebuchet MS"/>
                <a:cs typeface="Trebuchet MS"/>
              </a:rPr>
              <a:t> </a:t>
            </a:r>
            <a:r>
              <a:rPr sz="2200" i="1" spc="-155" dirty="0">
                <a:solidFill>
                  <a:srgbClr val="203864"/>
                </a:solidFill>
                <a:latin typeface="Trebuchet MS"/>
                <a:cs typeface="Trebuchet MS"/>
              </a:rPr>
              <a:t>city</a:t>
            </a:r>
            <a:endParaRPr sz="2200" dirty="0">
              <a:latin typeface="Trebuchet MS"/>
              <a:cs typeface="Trebuchet MS"/>
            </a:endParaRPr>
          </a:p>
          <a:p>
            <a:pPr marL="1231265">
              <a:lnSpc>
                <a:spcPct val="100000"/>
              </a:lnSpc>
              <a:spcBef>
                <a:spcPts val="480"/>
              </a:spcBef>
            </a:pPr>
            <a:r>
              <a:rPr sz="2200" i="1" spc="-90" dirty="0">
                <a:solidFill>
                  <a:srgbClr val="203864"/>
                </a:solidFill>
                <a:latin typeface="Trebuchet MS"/>
                <a:cs typeface="Trebuchet MS"/>
              </a:rPr>
              <a:t>Hudson</a:t>
            </a:r>
            <a:r>
              <a:rPr sz="2200" i="1" spc="-170" dirty="0">
                <a:solidFill>
                  <a:srgbClr val="203864"/>
                </a:solidFill>
                <a:latin typeface="Trebuchet MS"/>
                <a:cs typeface="Trebuchet MS"/>
              </a:rPr>
              <a:t> </a:t>
            </a:r>
            <a:r>
              <a:rPr sz="2200" i="1" spc="-165" dirty="0">
                <a:solidFill>
                  <a:srgbClr val="203864"/>
                </a:solidFill>
                <a:latin typeface="Trebuchet MS"/>
                <a:cs typeface="Trebuchet MS"/>
              </a:rPr>
              <a:t>river</a:t>
            </a:r>
            <a:endParaRPr sz="2200" dirty="0">
              <a:latin typeface="Trebuchet MS"/>
              <a:cs typeface="Trebuchet MS"/>
            </a:endParaRPr>
          </a:p>
          <a:p>
            <a:pPr marL="698500" marR="5080" lvl="1" indent="-228600">
              <a:lnSpc>
                <a:spcPts val="2590"/>
              </a:lnSpc>
              <a:spcBef>
                <a:spcPts val="2380"/>
              </a:spcBef>
              <a:buFont typeface="Arial"/>
              <a:buChar char="•"/>
              <a:tabLst>
                <a:tab pos="697865" algn="l"/>
                <a:tab pos="698500" algn="l"/>
              </a:tabLst>
            </a:pPr>
            <a:r>
              <a:rPr sz="2200" spc="-145" dirty="0">
                <a:solidFill>
                  <a:srgbClr val="203864"/>
                </a:solidFill>
                <a:latin typeface="Trebuchet MS"/>
                <a:cs typeface="Trebuchet MS"/>
              </a:rPr>
              <a:t>Capitalized </a:t>
            </a:r>
            <a:r>
              <a:rPr sz="2200" spc="-95" dirty="0">
                <a:solidFill>
                  <a:srgbClr val="203864"/>
                </a:solidFill>
                <a:latin typeface="Trebuchet MS"/>
                <a:cs typeface="Trebuchet MS"/>
              </a:rPr>
              <a:t>word </a:t>
            </a:r>
            <a:r>
              <a:rPr sz="2200" spc="-60" dirty="0">
                <a:solidFill>
                  <a:srgbClr val="203864"/>
                </a:solidFill>
                <a:latin typeface="Trebuchet MS"/>
                <a:cs typeface="Trebuchet MS"/>
              </a:rPr>
              <a:t>+ </a:t>
            </a:r>
            <a:r>
              <a:rPr sz="2200" spc="-145" dirty="0">
                <a:solidFill>
                  <a:srgbClr val="203864"/>
                </a:solidFill>
                <a:latin typeface="Trebuchet MS"/>
                <a:cs typeface="Trebuchet MS"/>
              </a:rPr>
              <a:t>{street, </a:t>
            </a:r>
            <a:r>
              <a:rPr sz="2200" spc="-125" dirty="0">
                <a:solidFill>
                  <a:srgbClr val="203864"/>
                </a:solidFill>
                <a:latin typeface="Trebuchet MS"/>
                <a:cs typeface="Trebuchet MS"/>
              </a:rPr>
              <a:t>boulevard, </a:t>
            </a:r>
            <a:r>
              <a:rPr sz="2200" spc="-120" dirty="0">
                <a:solidFill>
                  <a:srgbClr val="203864"/>
                </a:solidFill>
                <a:latin typeface="Trebuchet MS"/>
                <a:cs typeface="Trebuchet MS"/>
              </a:rPr>
              <a:t>avenue}</a:t>
            </a:r>
            <a:r>
              <a:rPr sz="2200" spc="-395" dirty="0">
                <a:solidFill>
                  <a:srgbClr val="203864"/>
                </a:solidFill>
                <a:latin typeface="Trebuchet MS"/>
                <a:cs typeface="Trebuchet MS"/>
              </a:rPr>
              <a:t> </a:t>
            </a:r>
            <a:r>
              <a:rPr sz="2200" spc="-125" dirty="0">
                <a:solidFill>
                  <a:srgbClr val="203864"/>
                </a:solidFill>
                <a:latin typeface="Trebuchet MS"/>
                <a:cs typeface="Trebuchet MS"/>
              </a:rPr>
              <a:t>indicates  </a:t>
            </a:r>
            <a:r>
              <a:rPr sz="2200" spc="-114" dirty="0">
                <a:solidFill>
                  <a:srgbClr val="203864"/>
                </a:solidFill>
                <a:latin typeface="Trebuchet MS"/>
                <a:cs typeface="Trebuchet MS"/>
              </a:rPr>
              <a:t>location</a:t>
            </a:r>
            <a:endParaRPr sz="2200" dirty="0">
              <a:latin typeface="Trebuchet MS"/>
              <a:cs typeface="Trebuchet MS"/>
            </a:endParaRPr>
          </a:p>
          <a:p>
            <a:pPr marL="914400">
              <a:lnSpc>
                <a:spcPct val="100000"/>
              </a:lnSpc>
              <a:spcBef>
                <a:spcPts val="480"/>
              </a:spcBef>
            </a:pPr>
            <a:r>
              <a:rPr sz="2200" spc="-185" dirty="0">
                <a:solidFill>
                  <a:srgbClr val="203864"/>
                </a:solidFill>
                <a:latin typeface="Trebuchet MS"/>
                <a:cs typeface="Trebuchet MS"/>
              </a:rPr>
              <a:t>Ex. </a:t>
            </a:r>
            <a:r>
              <a:rPr sz="2200" i="1" spc="-175" dirty="0">
                <a:solidFill>
                  <a:srgbClr val="203864"/>
                </a:solidFill>
                <a:latin typeface="Trebuchet MS"/>
                <a:cs typeface="Trebuchet MS"/>
              </a:rPr>
              <a:t>Fifth</a:t>
            </a:r>
            <a:r>
              <a:rPr sz="2200" i="1" spc="-240" dirty="0">
                <a:solidFill>
                  <a:srgbClr val="203864"/>
                </a:solidFill>
                <a:latin typeface="Trebuchet MS"/>
                <a:cs typeface="Trebuchet MS"/>
              </a:rPr>
              <a:t> </a:t>
            </a:r>
            <a:r>
              <a:rPr sz="2200" i="1" spc="-114" dirty="0">
                <a:solidFill>
                  <a:srgbClr val="203864"/>
                </a:solidFill>
                <a:latin typeface="Trebuchet MS"/>
                <a:cs typeface="Trebuchet MS"/>
              </a:rPr>
              <a:t>avenue</a:t>
            </a:r>
            <a:endParaRPr sz="2200" dirty="0">
              <a:latin typeface="Trebuchet MS"/>
              <a:cs typeface="Trebuchet MS"/>
            </a:endParaRPr>
          </a:p>
        </p:txBody>
      </p:sp>
    </p:spTree>
    <p:extLst>
      <p:ext uri="{BB962C8B-B14F-4D97-AF65-F5344CB8AC3E}">
        <p14:creationId xmlns:p14="http://schemas.microsoft.com/office/powerpoint/2010/main" val="219519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44</a:t>
            </a:fld>
            <a:endParaRPr spc="-70" dirty="0"/>
          </a:p>
        </p:txBody>
      </p:sp>
      <p:sp>
        <p:nvSpPr>
          <p:cNvPr id="3" name="object 3"/>
          <p:cNvSpPr txBox="1"/>
          <p:nvPr/>
        </p:nvSpPr>
        <p:spPr>
          <a:xfrm>
            <a:off x="707390" y="1832355"/>
            <a:ext cx="7827010" cy="3187700"/>
          </a:xfrm>
          <a:prstGeom prst="rect">
            <a:avLst/>
          </a:prstGeom>
        </p:spPr>
        <p:txBody>
          <a:bodyPr vert="horz" wrap="square" lIns="0" tIns="31750" rIns="0" bIns="0" rtlCol="0">
            <a:spAutoFit/>
          </a:bodyPr>
          <a:lstStyle/>
          <a:p>
            <a:pPr marL="241300" marR="5080" indent="-228600">
              <a:lnSpc>
                <a:spcPts val="3310"/>
              </a:lnSpc>
              <a:spcBef>
                <a:spcPts val="250"/>
              </a:spcBef>
              <a:buChar char="•"/>
              <a:tabLst>
                <a:tab pos="241300" algn="l"/>
              </a:tabLst>
            </a:pPr>
            <a:r>
              <a:rPr sz="2800" dirty="0">
                <a:latin typeface="Arial"/>
                <a:cs typeface="Arial"/>
              </a:rPr>
              <a:t>For unstructured human-written </a:t>
            </a:r>
            <a:r>
              <a:rPr sz="2800" spc="-5" dirty="0">
                <a:latin typeface="Arial"/>
                <a:cs typeface="Arial"/>
              </a:rPr>
              <a:t>text, </a:t>
            </a:r>
            <a:r>
              <a:rPr sz="2800" dirty="0">
                <a:latin typeface="Arial"/>
                <a:cs typeface="Arial"/>
              </a:rPr>
              <a:t>some  NLP may</a:t>
            </a:r>
            <a:r>
              <a:rPr sz="2800" spc="-70" dirty="0">
                <a:latin typeface="Arial"/>
                <a:cs typeface="Arial"/>
              </a:rPr>
              <a:t> </a:t>
            </a:r>
            <a:r>
              <a:rPr sz="2800" dirty="0">
                <a:latin typeface="Arial"/>
                <a:cs typeface="Arial"/>
              </a:rPr>
              <a:t>help</a:t>
            </a:r>
          </a:p>
          <a:p>
            <a:pPr marL="698500" lvl="1" indent="-228600">
              <a:lnSpc>
                <a:spcPct val="100000"/>
              </a:lnSpc>
              <a:spcBef>
                <a:spcPts val="540"/>
              </a:spcBef>
              <a:buFont typeface="Arial"/>
              <a:buChar char="•"/>
              <a:tabLst>
                <a:tab pos="698500" algn="l"/>
              </a:tabLst>
            </a:pPr>
            <a:r>
              <a:rPr sz="2400" spc="-135" dirty="0">
                <a:solidFill>
                  <a:srgbClr val="203864"/>
                </a:solidFill>
                <a:latin typeface="Trebuchet MS"/>
                <a:cs typeface="Trebuchet MS"/>
              </a:rPr>
              <a:t>Part-of-speech </a:t>
            </a:r>
            <a:r>
              <a:rPr sz="2400" spc="-114" dirty="0">
                <a:solidFill>
                  <a:srgbClr val="203864"/>
                </a:solidFill>
                <a:latin typeface="Trebuchet MS"/>
                <a:cs typeface="Trebuchet MS"/>
              </a:rPr>
              <a:t>(POS)</a:t>
            </a:r>
            <a:r>
              <a:rPr sz="2400" spc="-250" dirty="0">
                <a:solidFill>
                  <a:srgbClr val="203864"/>
                </a:solidFill>
                <a:latin typeface="Trebuchet MS"/>
                <a:cs typeface="Trebuchet MS"/>
              </a:rPr>
              <a:t> </a:t>
            </a:r>
            <a:r>
              <a:rPr sz="2400" spc="-114" dirty="0">
                <a:solidFill>
                  <a:srgbClr val="203864"/>
                </a:solidFill>
                <a:latin typeface="Trebuchet MS"/>
                <a:cs typeface="Trebuchet MS"/>
              </a:rPr>
              <a:t>tagging</a:t>
            </a:r>
            <a:endParaRPr sz="2400" dirty="0">
              <a:latin typeface="Trebuchet MS"/>
              <a:cs typeface="Trebuchet MS"/>
            </a:endParaRPr>
          </a:p>
          <a:p>
            <a:pPr marL="1155700" lvl="2" indent="-228600">
              <a:lnSpc>
                <a:spcPct val="100000"/>
              </a:lnSpc>
              <a:spcBef>
                <a:spcPts val="210"/>
              </a:spcBef>
              <a:buChar char="•"/>
              <a:tabLst>
                <a:tab pos="1155065" algn="l"/>
                <a:tab pos="1155700" algn="l"/>
              </a:tabLst>
            </a:pPr>
            <a:r>
              <a:rPr sz="2000" spc="-5" dirty="0">
                <a:latin typeface="Arial"/>
                <a:cs typeface="Arial"/>
              </a:rPr>
              <a:t>Mark </a:t>
            </a:r>
            <a:r>
              <a:rPr sz="2000" dirty="0">
                <a:latin typeface="Arial"/>
                <a:cs typeface="Arial"/>
              </a:rPr>
              <a:t>each word as a noun, </a:t>
            </a:r>
            <a:r>
              <a:rPr sz="2000" spc="-5" dirty="0">
                <a:latin typeface="Arial"/>
                <a:cs typeface="Arial"/>
              </a:rPr>
              <a:t>verb, preposition,</a:t>
            </a:r>
            <a:r>
              <a:rPr sz="2000" spc="-90" dirty="0">
                <a:latin typeface="Arial"/>
                <a:cs typeface="Arial"/>
              </a:rPr>
              <a:t> </a:t>
            </a:r>
            <a:r>
              <a:rPr sz="2000" spc="-5" dirty="0">
                <a:latin typeface="Arial"/>
                <a:cs typeface="Arial"/>
              </a:rPr>
              <a:t>etc.</a:t>
            </a:r>
            <a:endParaRPr sz="2000" dirty="0">
              <a:latin typeface="Arial"/>
              <a:cs typeface="Arial"/>
            </a:endParaRPr>
          </a:p>
          <a:p>
            <a:pPr marL="698500" lvl="1" indent="-228600">
              <a:lnSpc>
                <a:spcPct val="100000"/>
              </a:lnSpc>
              <a:spcBef>
                <a:spcPts val="509"/>
              </a:spcBef>
              <a:buFont typeface="Arial"/>
              <a:buChar char="•"/>
              <a:tabLst>
                <a:tab pos="698500" algn="l"/>
              </a:tabLst>
            </a:pPr>
            <a:r>
              <a:rPr sz="2400" spc="-150" dirty="0">
                <a:solidFill>
                  <a:srgbClr val="203864"/>
                </a:solidFill>
                <a:latin typeface="Trebuchet MS"/>
                <a:cs typeface="Trebuchet MS"/>
              </a:rPr>
              <a:t>Syntactic</a:t>
            </a:r>
            <a:r>
              <a:rPr sz="2400" spc="-190" dirty="0">
                <a:solidFill>
                  <a:srgbClr val="203864"/>
                </a:solidFill>
                <a:latin typeface="Trebuchet MS"/>
                <a:cs typeface="Trebuchet MS"/>
              </a:rPr>
              <a:t> </a:t>
            </a:r>
            <a:r>
              <a:rPr sz="2400" spc="-110" dirty="0">
                <a:solidFill>
                  <a:srgbClr val="203864"/>
                </a:solidFill>
                <a:latin typeface="Trebuchet MS"/>
                <a:cs typeface="Trebuchet MS"/>
              </a:rPr>
              <a:t>parsing</a:t>
            </a:r>
            <a:endParaRPr sz="2400" dirty="0">
              <a:latin typeface="Trebuchet MS"/>
              <a:cs typeface="Trebuchet MS"/>
            </a:endParaRPr>
          </a:p>
          <a:p>
            <a:pPr marL="1155700" lvl="2" indent="-228600">
              <a:lnSpc>
                <a:spcPct val="100000"/>
              </a:lnSpc>
              <a:spcBef>
                <a:spcPts val="305"/>
              </a:spcBef>
              <a:buChar char="•"/>
              <a:tabLst>
                <a:tab pos="1155065" algn="l"/>
                <a:tab pos="1155700" algn="l"/>
              </a:tabLst>
            </a:pPr>
            <a:r>
              <a:rPr sz="2000" spc="-5" dirty="0">
                <a:latin typeface="Arial"/>
                <a:cs typeface="Arial"/>
              </a:rPr>
              <a:t>Identify phrases: </a:t>
            </a:r>
            <a:r>
              <a:rPr sz="2000" spc="-85" dirty="0">
                <a:latin typeface="Arial"/>
                <a:cs typeface="Arial"/>
              </a:rPr>
              <a:t>NP, VP,</a:t>
            </a:r>
            <a:r>
              <a:rPr sz="2000" spc="35" dirty="0">
                <a:latin typeface="Arial"/>
                <a:cs typeface="Arial"/>
              </a:rPr>
              <a:t> </a:t>
            </a:r>
            <a:r>
              <a:rPr sz="2000" dirty="0">
                <a:latin typeface="Arial"/>
                <a:cs typeface="Arial"/>
              </a:rPr>
              <a:t>PP</a:t>
            </a:r>
          </a:p>
          <a:p>
            <a:pPr marL="698500" lvl="1" indent="-228600">
              <a:lnSpc>
                <a:spcPct val="100000"/>
              </a:lnSpc>
              <a:spcBef>
                <a:spcPts val="415"/>
              </a:spcBef>
              <a:buFont typeface="Arial"/>
              <a:buChar char="•"/>
              <a:tabLst>
                <a:tab pos="698500" algn="l"/>
              </a:tabLst>
            </a:pPr>
            <a:r>
              <a:rPr sz="2400" spc="-130" dirty="0">
                <a:solidFill>
                  <a:srgbClr val="203864"/>
                </a:solidFill>
                <a:latin typeface="Trebuchet MS"/>
                <a:cs typeface="Trebuchet MS"/>
              </a:rPr>
              <a:t>Semantic </a:t>
            </a:r>
            <a:r>
              <a:rPr sz="2400" spc="-105" dirty="0">
                <a:solidFill>
                  <a:srgbClr val="203864"/>
                </a:solidFill>
                <a:latin typeface="Trebuchet MS"/>
                <a:cs typeface="Trebuchet MS"/>
              </a:rPr>
              <a:t>word </a:t>
            </a:r>
            <a:r>
              <a:rPr sz="2400" spc="-125" dirty="0">
                <a:solidFill>
                  <a:srgbClr val="203864"/>
                </a:solidFill>
                <a:latin typeface="Trebuchet MS"/>
                <a:cs typeface="Trebuchet MS"/>
              </a:rPr>
              <a:t>categories </a:t>
            </a:r>
            <a:r>
              <a:rPr sz="2400" spc="-190" dirty="0">
                <a:solidFill>
                  <a:srgbClr val="203864"/>
                </a:solidFill>
                <a:latin typeface="Trebuchet MS"/>
                <a:cs typeface="Trebuchet MS"/>
              </a:rPr>
              <a:t>(e.g. </a:t>
            </a:r>
            <a:r>
              <a:rPr sz="2400" spc="-120" dirty="0">
                <a:solidFill>
                  <a:srgbClr val="203864"/>
                </a:solidFill>
                <a:latin typeface="Trebuchet MS"/>
                <a:cs typeface="Trebuchet MS"/>
              </a:rPr>
              <a:t>from</a:t>
            </a:r>
            <a:r>
              <a:rPr sz="2400" spc="-380" dirty="0">
                <a:solidFill>
                  <a:srgbClr val="203864"/>
                </a:solidFill>
                <a:latin typeface="Trebuchet MS"/>
                <a:cs typeface="Trebuchet MS"/>
              </a:rPr>
              <a:t> </a:t>
            </a:r>
            <a:r>
              <a:rPr sz="2400" spc="-100" dirty="0">
                <a:solidFill>
                  <a:srgbClr val="203864"/>
                </a:solidFill>
                <a:latin typeface="Trebuchet MS"/>
                <a:cs typeface="Trebuchet MS"/>
              </a:rPr>
              <a:t>WordNet)</a:t>
            </a:r>
            <a:endParaRPr sz="2400" dirty="0">
              <a:latin typeface="Trebuchet MS"/>
              <a:cs typeface="Trebuchet MS"/>
            </a:endParaRPr>
          </a:p>
          <a:p>
            <a:pPr marL="1155700" lvl="2" indent="-228600">
              <a:lnSpc>
                <a:spcPct val="100000"/>
              </a:lnSpc>
              <a:spcBef>
                <a:spcPts val="305"/>
              </a:spcBef>
              <a:buChar char="•"/>
              <a:tabLst>
                <a:tab pos="1155065" algn="l"/>
                <a:tab pos="1155700" algn="l"/>
              </a:tabLst>
            </a:pPr>
            <a:r>
              <a:rPr sz="2000" spc="-5" dirty="0">
                <a:latin typeface="Arial"/>
                <a:cs typeface="Arial"/>
              </a:rPr>
              <a:t>KILL: </a:t>
            </a:r>
            <a:r>
              <a:rPr sz="2000" dirty="0">
                <a:latin typeface="Arial"/>
                <a:cs typeface="Arial"/>
              </a:rPr>
              <a:t>kill, </a:t>
            </a:r>
            <a:r>
              <a:rPr sz="2000" spc="-20" dirty="0">
                <a:latin typeface="Arial"/>
                <a:cs typeface="Arial"/>
              </a:rPr>
              <a:t>murder, </a:t>
            </a:r>
            <a:r>
              <a:rPr sz="2000" spc="-5" dirty="0">
                <a:latin typeface="Arial"/>
                <a:cs typeface="Arial"/>
              </a:rPr>
              <a:t>assassinate, strangle,</a:t>
            </a:r>
            <a:r>
              <a:rPr sz="2000" spc="-10" dirty="0">
                <a:latin typeface="Arial"/>
                <a:cs typeface="Arial"/>
              </a:rPr>
              <a:t> suffocate</a:t>
            </a:r>
            <a:endParaRPr sz="2000" dirty="0">
              <a:latin typeface="Arial"/>
              <a:cs typeface="Arial"/>
            </a:endParaRPr>
          </a:p>
        </p:txBody>
      </p:sp>
    </p:spTree>
    <p:extLst>
      <p:ext uri="{BB962C8B-B14F-4D97-AF65-F5344CB8AC3E}">
        <p14:creationId xmlns:p14="http://schemas.microsoft.com/office/powerpoint/2010/main" val="131919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251960" cy="695960"/>
          </a:xfrm>
          <a:prstGeom prst="rect">
            <a:avLst/>
          </a:prstGeom>
        </p:spPr>
        <p:txBody>
          <a:bodyPr vert="horz" wrap="square" lIns="0" tIns="12700" rIns="0" bIns="0" rtlCol="0">
            <a:spAutoFit/>
          </a:bodyPr>
          <a:lstStyle/>
          <a:p>
            <a:pPr marL="12700">
              <a:lnSpc>
                <a:spcPct val="100000"/>
              </a:lnSpc>
              <a:spcBef>
                <a:spcPts val="100"/>
              </a:spcBef>
            </a:pPr>
            <a:r>
              <a:rPr sz="4400" spc="-5" dirty="0"/>
              <a:t>Rule </a:t>
            </a:r>
            <a:r>
              <a:rPr sz="4400" dirty="0"/>
              <a:t>Based</a:t>
            </a:r>
            <a:r>
              <a:rPr sz="4400" spc="-65" dirty="0"/>
              <a:t> </a:t>
            </a:r>
            <a:r>
              <a:rPr sz="4400" spc="-5" dirty="0"/>
              <a:t>NER</a:t>
            </a:r>
            <a:endParaRPr sz="440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45</a:t>
            </a:fld>
            <a:endParaRPr spc="-70" dirty="0"/>
          </a:p>
        </p:txBody>
      </p:sp>
      <p:sp>
        <p:nvSpPr>
          <p:cNvPr id="3" name="object 3"/>
          <p:cNvSpPr txBox="1"/>
          <p:nvPr/>
        </p:nvSpPr>
        <p:spPr>
          <a:xfrm>
            <a:off x="707390" y="1747576"/>
            <a:ext cx="7979410" cy="3618865"/>
          </a:xfrm>
          <a:prstGeom prst="rect">
            <a:avLst/>
          </a:prstGeom>
        </p:spPr>
        <p:txBody>
          <a:bodyPr vert="horz" wrap="square" lIns="0" tIns="98425" rIns="0" bIns="0" rtlCol="0">
            <a:spAutoFit/>
          </a:bodyPr>
          <a:lstStyle/>
          <a:p>
            <a:pPr marL="12700">
              <a:lnSpc>
                <a:spcPct val="100000"/>
              </a:lnSpc>
              <a:spcBef>
                <a:spcPts val="775"/>
              </a:spcBef>
            </a:pPr>
            <a:r>
              <a:rPr sz="2000" spc="-5" dirty="0">
                <a:latin typeface="Arial"/>
                <a:cs typeface="Arial"/>
              </a:rPr>
              <a:t>Determining </a:t>
            </a:r>
            <a:r>
              <a:rPr sz="2000" dirty="0">
                <a:latin typeface="Arial"/>
                <a:cs typeface="Arial"/>
              </a:rPr>
              <a:t>which </a:t>
            </a:r>
            <a:r>
              <a:rPr sz="2000" spc="-5" dirty="0">
                <a:latin typeface="Arial"/>
                <a:cs typeface="Arial"/>
              </a:rPr>
              <a:t>person </a:t>
            </a:r>
            <a:r>
              <a:rPr sz="2000" dirty="0">
                <a:latin typeface="Arial"/>
                <a:cs typeface="Arial"/>
              </a:rPr>
              <a:t>holds what </a:t>
            </a:r>
            <a:r>
              <a:rPr sz="2000" spc="-10" dirty="0">
                <a:latin typeface="Arial"/>
                <a:cs typeface="Arial"/>
              </a:rPr>
              <a:t>office </a:t>
            </a:r>
            <a:r>
              <a:rPr sz="2000" dirty="0">
                <a:latin typeface="Arial"/>
                <a:cs typeface="Arial"/>
              </a:rPr>
              <a:t>in what</a:t>
            </a:r>
            <a:r>
              <a:rPr sz="2000" spc="-5" dirty="0">
                <a:latin typeface="Arial"/>
                <a:cs typeface="Arial"/>
              </a:rPr>
              <a:t> organization</a:t>
            </a:r>
            <a:endParaRPr sz="2000" dirty="0">
              <a:latin typeface="Arial"/>
              <a:cs typeface="Arial"/>
            </a:endParaRPr>
          </a:p>
          <a:p>
            <a:pPr marL="755650" indent="-285750">
              <a:lnSpc>
                <a:spcPct val="100000"/>
              </a:lnSpc>
              <a:spcBef>
                <a:spcPts val="605"/>
              </a:spcBef>
              <a:buFont typeface="Arial"/>
              <a:buChar char="•"/>
              <a:tabLst>
                <a:tab pos="755015" algn="l"/>
                <a:tab pos="755650" algn="l"/>
              </a:tabLst>
            </a:pPr>
            <a:r>
              <a:rPr sz="1800" spc="-85" dirty="0">
                <a:solidFill>
                  <a:srgbClr val="203864"/>
                </a:solidFill>
                <a:latin typeface="Trebuchet MS"/>
                <a:cs typeface="Trebuchet MS"/>
              </a:rPr>
              <a:t>[person] </a:t>
            </a:r>
            <a:r>
              <a:rPr sz="1800" spc="-225" dirty="0">
                <a:solidFill>
                  <a:srgbClr val="203864"/>
                </a:solidFill>
                <a:latin typeface="Trebuchet MS"/>
                <a:cs typeface="Trebuchet MS"/>
              </a:rPr>
              <a:t>, </a:t>
            </a:r>
            <a:r>
              <a:rPr sz="1800" spc="-114" dirty="0">
                <a:solidFill>
                  <a:srgbClr val="203864"/>
                </a:solidFill>
                <a:latin typeface="Trebuchet MS"/>
                <a:cs typeface="Trebuchet MS"/>
              </a:rPr>
              <a:t>[office] </a:t>
            </a:r>
            <a:r>
              <a:rPr sz="1800" i="1" spc="-120" dirty="0">
                <a:solidFill>
                  <a:srgbClr val="203864"/>
                </a:solidFill>
                <a:latin typeface="Trebuchet MS"/>
                <a:cs typeface="Trebuchet MS"/>
              </a:rPr>
              <a:t>of</a:t>
            </a:r>
            <a:r>
              <a:rPr sz="1800" i="1" spc="-114" dirty="0">
                <a:solidFill>
                  <a:srgbClr val="203864"/>
                </a:solidFill>
                <a:latin typeface="Trebuchet MS"/>
                <a:cs typeface="Trebuchet MS"/>
              </a:rPr>
              <a:t> </a:t>
            </a:r>
            <a:r>
              <a:rPr sz="1800" spc="-90" dirty="0">
                <a:solidFill>
                  <a:srgbClr val="203864"/>
                </a:solidFill>
                <a:latin typeface="Trebuchet MS"/>
                <a:cs typeface="Trebuchet MS"/>
              </a:rPr>
              <a:t>[org]</a:t>
            </a:r>
            <a:endParaRPr sz="1800" dirty="0">
              <a:latin typeface="Trebuchet MS"/>
              <a:cs typeface="Trebuchet MS"/>
            </a:endParaRPr>
          </a:p>
          <a:p>
            <a:pPr marL="1155700" lvl="1" indent="-228600">
              <a:lnSpc>
                <a:spcPct val="100000"/>
              </a:lnSpc>
              <a:spcBef>
                <a:spcPts val="320"/>
              </a:spcBef>
              <a:buChar char="•"/>
              <a:tabLst>
                <a:tab pos="1155065" algn="l"/>
                <a:tab pos="1155700" algn="l"/>
              </a:tabLst>
            </a:pPr>
            <a:r>
              <a:rPr sz="1600" spc="-25" dirty="0">
                <a:latin typeface="Arial"/>
                <a:cs typeface="Arial"/>
              </a:rPr>
              <a:t>Vuk </a:t>
            </a:r>
            <a:r>
              <a:rPr sz="1600" spc="-5" dirty="0">
                <a:latin typeface="Arial"/>
                <a:cs typeface="Arial"/>
              </a:rPr>
              <a:t>Draskovic, leader of </a:t>
            </a:r>
            <a:r>
              <a:rPr sz="1600" dirty="0">
                <a:latin typeface="Arial"/>
                <a:cs typeface="Arial"/>
              </a:rPr>
              <a:t>the </a:t>
            </a:r>
            <a:r>
              <a:rPr sz="1600" spc="-5" dirty="0">
                <a:latin typeface="Arial"/>
                <a:cs typeface="Arial"/>
              </a:rPr>
              <a:t>Serbian </a:t>
            </a:r>
            <a:r>
              <a:rPr sz="1600" spc="-10" dirty="0">
                <a:latin typeface="Arial"/>
                <a:cs typeface="Arial"/>
              </a:rPr>
              <a:t>Renewal</a:t>
            </a:r>
            <a:r>
              <a:rPr sz="1600" spc="70" dirty="0">
                <a:latin typeface="Arial"/>
                <a:cs typeface="Arial"/>
              </a:rPr>
              <a:t> </a:t>
            </a:r>
            <a:r>
              <a:rPr sz="1600" spc="-5" dirty="0">
                <a:latin typeface="Arial"/>
                <a:cs typeface="Arial"/>
              </a:rPr>
              <a:t>Movement</a:t>
            </a:r>
            <a:endParaRPr sz="1600" dirty="0">
              <a:latin typeface="Arial"/>
              <a:cs typeface="Arial"/>
            </a:endParaRPr>
          </a:p>
          <a:p>
            <a:pPr marL="755650" indent="-285750">
              <a:lnSpc>
                <a:spcPct val="100000"/>
              </a:lnSpc>
              <a:spcBef>
                <a:spcPts val="500"/>
              </a:spcBef>
              <a:buFont typeface="Arial"/>
              <a:buChar char="•"/>
              <a:tabLst>
                <a:tab pos="755015" algn="l"/>
                <a:tab pos="755650" algn="l"/>
              </a:tabLst>
            </a:pPr>
            <a:r>
              <a:rPr sz="1800" spc="-90" dirty="0">
                <a:solidFill>
                  <a:srgbClr val="203864"/>
                </a:solidFill>
                <a:latin typeface="Trebuchet MS"/>
                <a:cs typeface="Trebuchet MS"/>
              </a:rPr>
              <a:t>[org] </a:t>
            </a:r>
            <a:r>
              <a:rPr sz="1800" spc="-110" dirty="0">
                <a:solidFill>
                  <a:srgbClr val="203864"/>
                </a:solidFill>
                <a:latin typeface="Trebuchet MS"/>
                <a:cs typeface="Trebuchet MS"/>
              </a:rPr>
              <a:t>(</a:t>
            </a:r>
            <a:r>
              <a:rPr sz="1800" i="1" spc="-110" dirty="0">
                <a:solidFill>
                  <a:srgbClr val="203864"/>
                </a:solidFill>
                <a:latin typeface="Trebuchet MS"/>
                <a:cs typeface="Trebuchet MS"/>
              </a:rPr>
              <a:t>named</a:t>
            </a:r>
            <a:r>
              <a:rPr sz="1800" spc="-110" dirty="0">
                <a:solidFill>
                  <a:srgbClr val="203864"/>
                </a:solidFill>
                <a:latin typeface="Trebuchet MS"/>
                <a:cs typeface="Trebuchet MS"/>
              </a:rPr>
              <a:t>, </a:t>
            </a:r>
            <a:r>
              <a:rPr sz="1800" i="1" spc="-114" dirty="0">
                <a:solidFill>
                  <a:srgbClr val="203864"/>
                </a:solidFill>
                <a:latin typeface="Trebuchet MS"/>
                <a:cs typeface="Trebuchet MS"/>
              </a:rPr>
              <a:t>appointed</a:t>
            </a:r>
            <a:r>
              <a:rPr sz="1800" spc="-114" dirty="0">
                <a:solidFill>
                  <a:srgbClr val="203864"/>
                </a:solidFill>
                <a:latin typeface="Trebuchet MS"/>
                <a:cs typeface="Trebuchet MS"/>
              </a:rPr>
              <a:t>, </a:t>
            </a:r>
            <a:r>
              <a:rPr sz="1800" spc="-150" dirty="0">
                <a:solidFill>
                  <a:srgbClr val="203864"/>
                </a:solidFill>
                <a:latin typeface="Trebuchet MS"/>
                <a:cs typeface="Trebuchet MS"/>
              </a:rPr>
              <a:t>etc.) </a:t>
            </a:r>
            <a:r>
              <a:rPr sz="1800" spc="-80" dirty="0">
                <a:solidFill>
                  <a:srgbClr val="203864"/>
                </a:solidFill>
                <a:latin typeface="Trebuchet MS"/>
                <a:cs typeface="Trebuchet MS"/>
              </a:rPr>
              <a:t>[person] </a:t>
            </a:r>
            <a:r>
              <a:rPr sz="1800" spc="-95" dirty="0">
                <a:solidFill>
                  <a:srgbClr val="203864"/>
                </a:solidFill>
                <a:latin typeface="Trebuchet MS"/>
                <a:cs typeface="Trebuchet MS"/>
              </a:rPr>
              <a:t>Prep</a:t>
            </a:r>
            <a:r>
              <a:rPr sz="1800" spc="-254" dirty="0">
                <a:solidFill>
                  <a:srgbClr val="203864"/>
                </a:solidFill>
                <a:latin typeface="Trebuchet MS"/>
                <a:cs typeface="Trebuchet MS"/>
              </a:rPr>
              <a:t> </a:t>
            </a:r>
            <a:r>
              <a:rPr sz="1800" spc="-114" dirty="0">
                <a:solidFill>
                  <a:srgbClr val="203864"/>
                </a:solidFill>
                <a:latin typeface="Trebuchet MS"/>
                <a:cs typeface="Trebuchet MS"/>
              </a:rPr>
              <a:t>[office]</a:t>
            </a:r>
            <a:endParaRPr sz="1800" dirty="0">
              <a:latin typeface="Trebuchet MS"/>
              <a:cs typeface="Trebuchet MS"/>
            </a:endParaRPr>
          </a:p>
          <a:p>
            <a:pPr marL="1155700" lvl="1" indent="-228600">
              <a:lnSpc>
                <a:spcPct val="100000"/>
              </a:lnSpc>
              <a:spcBef>
                <a:spcPts val="220"/>
              </a:spcBef>
              <a:buChar char="•"/>
              <a:tabLst>
                <a:tab pos="1155065" algn="l"/>
                <a:tab pos="1155700" algn="l"/>
              </a:tabLst>
            </a:pPr>
            <a:r>
              <a:rPr sz="1600" spc="-45" dirty="0">
                <a:latin typeface="Arial"/>
                <a:cs typeface="Arial"/>
              </a:rPr>
              <a:t>NATO </a:t>
            </a:r>
            <a:r>
              <a:rPr sz="1600" spc="-5" dirty="0">
                <a:latin typeface="Arial"/>
                <a:cs typeface="Arial"/>
              </a:rPr>
              <a:t>appointed </a:t>
            </a:r>
            <a:r>
              <a:rPr sz="1600" spc="-10" dirty="0">
                <a:latin typeface="Arial"/>
                <a:cs typeface="Arial"/>
              </a:rPr>
              <a:t>Wesley </a:t>
            </a:r>
            <a:r>
              <a:rPr sz="1600" spc="-5" dirty="0">
                <a:latin typeface="Arial"/>
                <a:cs typeface="Arial"/>
              </a:rPr>
              <a:t>Clark as Commander in</a:t>
            </a:r>
            <a:r>
              <a:rPr sz="1600" spc="100" dirty="0">
                <a:latin typeface="Arial"/>
                <a:cs typeface="Arial"/>
              </a:rPr>
              <a:t> </a:t>
            </a:r>
            <a:r>
              <a:rPr sz="1600" spc="-10" dirty="0">
                <a:latin typeface="Arial"/>
                <a:cs typeface="Arial"/>
              </a:rPr>
              <a:t>Chief</a:t>
            </a:r>
            <a:endParaRPr sz="1600" dirty="0">
              <a:latin typeface="Arial"/>
              <a:cs typeface="Arial"/>
            </a:endParaRPr>
          </a:p>
          <a:p>
            <a:pPr lvl="1">
              <a:lnSpc>
                <a:spcPct val="100000"/>
              </a:lnSpc>
              <a:buFont typeface="Arial"/>
              <a:buChar char="•"/>
            </a:pPr>
            <a:endParaRPr sz="1800" dirty="0">
              <a:latin typeface="Times New Roman"/>
              <a:cs typeface="Times New Roman"/>
            </a:endParaRPr>
          </a:p>
          <a:p>
            <a:pPr marL="12700">
              <a:lnSpc>
                <a:spcPct val="100000"/>
              </a:lnSpc>
              <a:spcBef>
                <a:spcPts val="1230"/>
              </a:spcBef>
            </a:pPr>
            <a:r>
              <a:rPr sz="2000" spc="-5" dirty="0">
                <a:latin typeface="Arial"/>
                <a:cs typeface="Arial"/>
              </a:rPr>
              <a:t>Determining </a:t>
            </a:r>
            <a:r>
              <a:rPr sz="2000" dirty="0">
                <a:latin typeface="Arial"/>
                <a:cs typeface="Arial"/>
              </a:rPr>
              <a:t>where an </a:t>
            </a:r>
            <a:r>
              <a:rPr sz="2000" spc="-5" dirty="0">
                <a:latin typeface="Arial"/>
                <a:cs typeface="Arial"/>
              </a:rPr>
              <a:t>organization </a:t>
            </a:r>
            <a:r>
              <a:rPr sz="2000" dirty="0">
                <a:latin typeface="Arial"/>
                <a:cs typeface="Arial"/>
              </a:rPr>
              <a:t>is</a:t>
            </a:r>
            <a:r>
              <a:rPr sz="2000" spc="-35" dirty="0">
                <a:latin typeface="Arial"/>
                <a:cs typeface="Arial"/>
              </a:rPr>
              <a:t> </a:t>
            </a:r>
            <a:r>
              <a:rPr sz="2000" spc="-5" dirty="0">
                <a:latin typeface="Arial"/>
                <a:cs typeface="Arial"/>
              </a:rPr>
              <a:t>located</a:t>
            </a:r>
            <a:endParaRPr sz="2000" dirty="0">
              <a:latin typeface="Arial"/>
              <a:cs typeface="Arial"/>
            </a:endParaRPr>
          </a:p>
          <a:p>
            <a:pPr marL="755650" indent="-285750">
              <a:lnSpc>
                <a:spcPct val="100000"/>
              </a:lnSpc>
              <a:spcBef>
                <a:spcPts val="484"/>
              </a:spcBef>
              <a:buFont typeface="Arial"/>
              <a:buChar char="•"/>
              <a:tabLst>
                <a:tab pos="755015" algn="l"/>
                <a:tab pos="755650" algn="l"/>
              </a:tabLst>
            </a:pPr>
            <a:r>
              <a:rPr sz="1800" spc="-90" dirty="0">
                <a:solidFill>
                  <a:srgbClr val="203864"/>
                </a:solidFill>
                <a:latin typeface="Trebuchet MS"/>
                <a:cs typeface="Trebuchet MS"/>
              </a:rPr>
              <a:t>[org] </a:t>
            </a:r>
            <a:r>
              <a:rPr sz="1800" i="1" spc="-114" dirty="0">
                <a:solidFill>
                  <a:srgbClr val="203864"/>
                </a:solidFill>
                <a:latin typeface="Trebuchet MS"/>
                <a:cs typeface="Trebuchet MS"/>
              </a:rPr>
              <a:t>in</a:t>
            </a:r>
            <a:r>
              <a:rPr sz="1800" i="1" spc="-175" dirty="0">
                <a:solidFill>
                  <a:srgbClr val="203864"/>
                </a:solidFill>
                <a:latin typeface="Trebuchet MS"/>
                <a:cs typeface="Trebuchet MS"/>
              </a:rPr>
              <a:t> </a:t>
            </a:r>
            <a:r>
              <a:rPr sz="1800" spc="-110" dirty="0">
                <a:solidFill>
                  <a:srgbClr val="203864"/>
                </a:solidFill>
                <a:latin typeface="Trebuchet MS"/>
                <a:cs typeface="Trebuchet MS"/>
              </a:rPr>
              <a:t>[loc]</a:t>
            </a:r>
            <a:endParaRPr sz="1800" dirty="0">
              <a:latin typeface="Trebuchet MS"/>
              <a:cs typeface="Trebuchet MS"/>
            </a:endParaRPr>
          </a:p>
          <a:p>
            <a:pPr marL="1155700" lvl="1" indent="-228600">
              <a:lnSpc>
                <a:spcPct val="100000"/>
              </a:lnSpc>
              <a:spcBef>
                <a:spcPts val="345"/>
              </a:spcBef>
              <a:buChar char="•"/>
              <a:tabLst>
                <a:tab pos="1155065" algn="l"/>
                <a:tab pos="1155700" algn="l"/>
              </a:tabLst>
            </a:pPr>
            <a:r>
              <a:rPr sz="1600" spc="-45" dirty="0">
                <a:latin typeface="Arial"/>
                <a:cs typeface="Arial"/>
              </a:rPr>
              <a:t>NATO </a:t>
            </a:r>
            <a:r>
              <a:rPr sz="1600" spc="-5" dirty="0">
                <a:latin typeface="Arial"/>
                <a:cs typeface="Arial"/>
              </a:rPr>
              <a:t>headquarters in</a:t>
            </a:r>
            <a:r>
              <a:rPr sz="1600" spc="60" dirty="0">
                <a:latin typeface="Arial"/>
                <a:cs typeface="Arial"/>
              </a:rPr>
              <a:t> </a:t>
            </a:r>
            <a:r>
              <a:rPr sz="1600" spc="-5" dirty="0">
                <a:latin typeface="Arial"/>
                <a:cs typeface="Arial"/>
              </a:rPr>
              <a:t>Brussels</a:t>
            </a:r>
            <a:endParaRPr sz="1600" dirty="0">
              <a:latin typeface="Arial"/>
              <a:cs typeface="Arial"/>
            </a:endParaRPr>
          </a:p>
          <a:p>
            <a:pPr marL="755650" indent="-285750">
              <a:lnSpc>
                <a:spcPct val="100000"/>
              </a:lnSpc>
              <a:spcBef>
                <a:spcPts val="470"/>
              </a:spcBef>
              <a:buFont typeface="Arial"/>
              <a:buChar char="•"/>
              <a:tabLst>
                <a:tab pos="755015" algn="l"/>
                <a:tab pos="755650" algn="l"/>
              </a:tabLst>
            </a:pPr>
            <a:r>
              <a:rPr sz="1800" spc="-90" dirty="0">
                <a:solidFill>
                  <a:srgbClr val="203864"/>
                </a:solidFill>
                <a:latin typeface="Trebuchet MS"/>
                <a:cs typeface="Trebuchet MS"/>
              </a:rPr>
              <a:t>[org] </a:t>
            </a:r>
            <a:r>
              <a:rPr sz="1800" spc="-110" dirty="0">
                <a:solidFill>
                  <a:srgbClr val="203864"/>
                </a:solidFill>
                <a:latin typeface="Trebuchet MS"/>
                <a:cs typeface="Trebuchet MS"/>
              </a:rPr>
              <a:t>[loc] </a:t>
            </a:r>
            <a:r>
              <a:rPr sz="1800" spc="-120" dirty="0">
                <a:solidFill>
                  <a:srgbClr val="203864"/>
                </a:solidFill>
                <a:latin typeface="Trebuchet MS"/>
                <a:cs typeface="Trebuchet MS"/>
              </a:rPr>
              <a:t>(</a:t>
            </a:r>
            <a:r>
              <a:rPr sz="1800" i="1" spc="-120" dirty="0">
                <a:solidFill>
                  <a:srgbClr val="203864"/>
                </a:solidFill>
                <a:latin typeface="Trebuchet MS"/>
                <a:cs typeface="Trebuchet MS"/>
              </a:rPr>
              <a:t>division</a:t>
            </a:r>
            <a:r>
              <a:rPr sz="1800" spc="-120" dirty="0">
                <a:solidFill>
                  <a:srgbClr val="203864"/>
                </a:solidFill>
                <a:latin typeface="Trebuchet MS"/>
                <a:cs typeface="Trebuchet MS"/>
              </a:rPr>
              <a:t>, </a:t>
            </a:r>
            <a:r>
              <a:rPr sz="1800" i="1" spc="-105" dirty="0">
                <a:solidFill>
                  <a:srgbClr val="203864"/>
                </a:solidFill>
                <a:latin typeface="Trebuchet MS"/>
                <a:cs typeface="Trebuchet MS"/>
              </a:rPr>
              <a:t>branch</a:t>
            </a:r>
            <a:r>
              <a:rPr sz="1800" spc="-105" dirty="0">
                <a:solidFill>
                  <a:srgbClr val="203864"/>
                </a:solidFill>
                <a:latin typeface="Trebuchet MS"/>
                <a:cs typeface="Trebuchet MS"/>
              </a:rPr>
              <a:t>, </a:t>
            </a:r>
            <a:r>
              <a:rPr sz="1800" i="1" spc="-110" dirty="0">
                <a:solidFill>
                  <a:srgbClr val="203864"/>
                </a:solidFill>
                <a:latin typeface="Trebuchet MS"/>
                <a:cs typeface="Trebuchet MS"/>
              </a:rPr>
              <a:t>headquarters</a:t>
            </a:r>
            <a:r>
              <a:rPr sz="1800" spc="-110" dirty="0">
                <a:solidFill>
                  <a:srgbClr val="203864"/>
                </a:solidFill>
                <a:latin typeface="Trebuchet MS"/>
                <a:cs typeface="Trebuchet MS"/>
              </a:rPr>
              <a:t>,</a:t>
            </a:r>
            <a:r>
              <a:rPr sz="1800" spc="-245" dirty="0">
                <a:solidFill>
                  <a:srgbClr val="203864"/>
                </a:solidFill>
                <a:latin typeface="Trebuchet MS"/>
                <a:cs typeface="Trebuchet MS"/>
              </a:rPr>
              <a:t> </a:t>
            </a:r>
            <a:r>
              <a:rPr sz="1800" spc="-150" dirty="0">
                <a:solidFill>
                  <a:srgbClr val="203864"/>
                </a:solidFill>
                <a:latin typeface="Trebuchet MS"/>
                <a:cs typeface="Trebuchet MS"/>
              </a:rPr>
              <a:t>etc.)</a:t>
            </a:r>
            <a:endParaRPr sz="1800" dirty="0">
              <a:latin typeface="Trebuchet MS"/>
              <a:cs typeface="Trebuchet MS"/>
            </a:endParaRPr>
          </a:p>
          <a:p>
            <a:pPr marL="1155700" lvl="1" indent="-228600">
              <a:lnSpc>
                <a:spcPct val="100000"/>
              </a:lnSpc>
              <a:spcBef>
                <a:spcPts val="250"/>
              </a:spcBef>
              <a:buChar char="•"/>
              <a:tabLst>
                <a:tab pos="1155065" algn="l"/>
                <a:tab pos="1155700" algn="l"/>
              </a:tabLst>
            </a:pPr>
            <a:r>
              <a:rPr sz="1600" spc="-5" dirty="0">
                <a:latin typeface="Arial"/>
                <a:cs typeface="Arial"/>
              </a:rPr>
              <a:t>KFOR Kosovo</a:t>
            </a:r>
            <a:r>
              <a:rPr sz="1600" dirty="0">
                <a:latin typeface="Arial"/>
                <a:cs typeface="Arial"/>
              </a:rPr>
              <a:t> </a:t>
            </a:r>
            <a:r>
              <a:rPr sz="1600" spc="-5" dirty="0">
                <a:latin typeface="Arial"/>
                <a:cs typeface="Arial"/>
              </a:rPr>
              <a:t>headquarters</a:t>
            </a:r>
            <a:endParaRPr sz="1600" dirty="0">
              <a:latin typeface="Arial"/>
              <a:cs typeface="Arial"/>
            </a:endParaRPr>
          </a:p>
        </p:txBody>
      </p:sp>
    </p:spTree>
    <p:extLst>
      <p:ext uri="{BB962C8B-B14F-4D97-AF65-F5344CB8AC3E}">
        <p14:creationId xmlns:p14="http://schemas.microsoft.com/office/powerpoint/2010/main" val="2697308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pic>
        <p:nvPicPr>
          <p:cNvPr id="4" name="Content Placeholder 3"/>
          <p:cNvPicPr>
            <a:picLocks noGrp="1" noChangeAspect="1"/>
          </p:cNvPicPr>
          <p:nvPr>
            <p:ph idx="1"/>
          </p:nvPr>
        </p:nvPicPr>
        <p:blipFill>
          <a:blip r:embed="rId2"/>
          <a:srcRect l="-12883" r="-12883"/>
          <a:stretch>
            <a:fillRect/>
          </a:stretch>
        </p:blipFill>
        <p:spPr>
          <a:xfrm>
            <a:off x="1143000" y="2057400"/>
            <a:ext cx="7222857" cy="4373563"/>
          </a:xfrm>
        </p:spPr>
      </p:pic>
      <p:pic>
        <p:nvPicPr>
          <p:cNvPr id="5" name="Picture 4"/>
          <p:cNvPicPr>
            <a:picLocks noChangeAspect="1"/>
          </p:cNvPicPr>
          <p:nvPr/>
        </p:nvPicPr>
        <p:blipFill>
          <a:blip r:embed="rId3"/>
          <a:stretch>
            <a:fillRect/>
          </a:stretch>
        </p:blipFill>
        <p:spPr>
          <a:xfrm>
            <a:off x="2286000" y="1066800"/>
            <a:ext cx="4813300" cy="1016000"/>
          </a:xfrm>
          <a:prstGeom prst="rect">
            <a:avLst/>
          </a:prstGeom>
        </p:spPr>
      </p:pic>
    </p:spTree>
    <p:extLst>
      <p:ext uri="{BB962C8B-B14F-4D97-AF65-F5344CB8AC3E}">
        <p14:creationId xmlns:p14="http://schemas.microsoft.com/office/powerpoint/2010/main" val="3502002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Rules to Identify a Single </a:t>
            </a:r>
            <a:r>
              <a:rPr lang="en-US" dirty="0" smtClean="0">
                <a:effectLst/>
              </a:rPr>
              <a:t>Entity</a:t>
            </a:r>
            <a:endParaRPr lang="en-US" dirty="0"/>
          </a:p>
        </p:txBody>
      </p:sp>
      <p:sp>
        <p:nvSpPr>
          <p:cNvPr id="3" name="Content Placeholder 2"/>
          <p:cNvSpPr>
            <a:spLocks noGrp="1"/>
          </p:cNvSpPr>
          <p:nvPr>
            <p:ph idx="1"/>
          </p:nvPr>
        </p:nvSpPr>
        <p:spPr/>
        <p:txBody>
          <a:bodyPr/>
          <a:lstStyle/>
          <a:p>
            <a:r>
              <a:rPr lang="en-US" dirty="0"/>
              <a:t>An example of a pattern for identifying person names of the form “Dr. </a:t>
            </a:r>
            <a:r>
              <a:rPr lang="en-US" dirty="0" err="1"/>
              <a:t>Yair</a:t>
            </a:r>
            <a:r>
              <a:rPr lang="en-US" dirty="0"/>
              <a:t> Weiss” </a:t>
            </a:r>
            <a:r>
              <a:rPr lang="en-US" dirty="0" smtClean="0"/>
              <a:t>consisting </a:t>
            </a:r>
            <a:r>
              <a:rPr lang="en-US" dirty="0"/>
              <a:t>of </a:t>
            </a:r>
            <a:endParaRPr lang="en-US" dirty="0" smtClean="0"/>
          </a:p>
          <a:p>
            <a:pPr lvl="1"/>
            <a:r>
              <a:rPr lang="en-US" dirty="0" smtClean="0"/>
              <a:t>a </a:t>
            </a:r>
            <a:r>
              <a:rPr lang="en-US" dirty="0"/>
              <a:t>title token as listed in a dictionary of titles </a:t>
            </a:r>
            <a:r>
              <a:rPr lang="en-US" dirty="0" smtClean="0"/>
              <a:t/>
            </a:r>
            <a:br>
              <a:rPr lang="en-US" dirty="0" smtClean="0"/>
            </a:br>
            <a:r>
              <a:rPr lang="en-US" dirty="0" smtClean="0"/>
              <a:t>(</a:t>
            </a:r>
            <a:r>
              <a:rPr lang="en-US" dirty="0"/>
              <a:t>containing entries like: “Prof”, “</a:t>
            </a:r>
            <a:r>
              <a:rPr lang="en-US" dirty="0" err="1"/>
              <a:t>Dr</a:t>
            </a:r>
            <a:r>
              <a:rPr lang="en-US" dirty="0"/>
              <a:t>”, “</a:t>
            </a:r>
            <a:r>
              <a:rPr lang="en-US" dirty="0" err="1"/>
              <a:t>Mr</a:t>
            </a:r>
            <a:r>
              <a:rPr lang="en-US" dirty="0"/>
              <a:t>”), </a:t>
            </a:r>
            <a:endParaRPr lang="en-US" dirty="0" smtClean="0"/>
          </a:p>
          <a:p>
            <a:pPr lvl="1"/>
            <a:r>
              <a:rPr lang="en-US" dirty="0" smtClean="0"/>
              <a:t>a </a:t>
            </a:r>
            <a:r>
              <a:rPr lang="en-US" dirty="0"/>
              <a:t>dot, </a:t>
            </a:r>
            <a:endParaRPr lang="en-US" dirty="0" smtClean="0"/>
          </a:p>
          <a:p>
            <a:pPr lvl="1"/>
            <a:r>
              <a:rPr lang="en-US" dirty="0" smtClean="0"/>
              <a:t>two </a:t>
            </a:r>
            <a:r>
              <a:rPr lang="en-US" dirty="0"/>
              <a:t>capitalized </a:t>
            </a:r>
            <a:r>
              <a:rPr lang="en-US" dirty="0" smtClean="0"/>
              <a:t>words</a:t>
            </a:r>
            <a:endParaRPr lang="en-US" dirty="0"/>
          </a:p>
          <a:p>
            <a:endParaRPr lang="en-US" dirty="0"/>
          </a:p>
        </p:txBody>
      </p:sp>
      <p:sp>
        <p:nvSpPr>
          <p:cNvPr id="4" name="Rectangle 3"/>
          <p:cNvSpPr/>
          <p:nvPr/>
        </p:nvSpPr>
        <p:spPr>
          <a:xfrm>
            <a:off x="1219200" y="3429000"/>
            <a:ext cx="6934200" cy="954107"/>
          </a:xfrm>
          <a:prstGeom prst="rect">
            <a:avLst/>
          </a:prstGeom>
        </p:spPr>
        <p:txBody>
          <a:bodyPr wrap="square">
            <a:spAutoFit/>
          </a:bodyPr>
          <a:lstStyle/>
          <a:p>
            <a:endParaRPr lang="en-US" sz="2800" baseline="30000" dirty="0"/>
          </a:p>
          <a:p>
            <a:r>
              <a:rPr lang="en-US" sz="2800" baseline="30000" dirty="0"/>
              <a:t>({</a:t>
            </a:r>
            <a:r>
              <a:rPr lang="en-US" sz="2800" baseline="30000" dirty="0" err="1"/>
              <a:t>DictionaryLookup</a:t>
            </a:r>
            <a:r>
              <a:rPr lang="en-US" sz="2800" baseline="30000" dirty="0"/>
              <a:t> = Titles} {String = “.”} {Orthography type = capitalized word}{2}) → Person Names.</a:t>
            </a:r>
            <a:endParaRPr lang="en-US" sz="2800" dirty="0"/>
          </a:p>
        </p:txBody>
      </p:sp>
    </p:spTree>
    <p:extLst>
      <p:ext uri="{BB962C8B-B14F-4D97-AF65-F5344CB8AC3E}">
        <p14:creationId xmlns:p14="http://schemas.microsoft.com/office/powerpoint/2010/main" val="2896199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Rules to Identify a Single </a:t>
            </a:r>
            <a:r>
              <a:rPr lang="en-US" dirty="0" smtClean="0">
                <a:effectLst/>
              </a:rPr>
              <a:t>Entity</a:t>
            </a:r>
            <a:endParaRPr lang="en-US" dirty="0"/>
          </a:p>
        </p:txBody>
      </p:sp>
      <p:sp>
        <p:nvSpPr>
          <p:cNvPr id="3" name="Content Placeholder 2"/>
          <p:cNvSpPr>
            <a:spLocks noGrp="1"/>
          </p:cNvSpPr>
          <p:nvPr>
            <p:ph idx="1"/>
          </p:nvPr>
        </p:nvSpPr>
        <p:spPr/>
        <p:txBody>
          <a:bodyPr/>
          <a:lstStyle/>
          <a:p>
            <a:r>
              <a:rPr lang="en-US" dirty="0"/>
              <a:t>An example of a rule for marking all numbers following words “by” and “in” as the Year entity is </a:t>
            </a:r>
          </a:p>
          <a:p>
            <a:endParaRPr lang="en-US" dirty="0"/>
          </a:p>
        </p:txBody>
      </p:sp>
      <p:sp>
        <p:nvSpPr>
          <p:cNvPr id="4" name="Rectangle 3"/>
          <p:cNvSpPr/>
          <p:nvPr/>
        </p:nvSpPr>
        <p:spPr>
          <a:xfrm>
            <a:off x="914400" y="3429000"/>
            <a:ext cx="7162800" cy="666849"/>
          </a:xfrm>
          <a:prstGeom prst="rect">
            <a:avLst/>
          </a:prstGeom>
        </p:spPr>
        <p:txBody>
          <a:bodyPr wrap="square">
            <a:spAutoFit/>
          </a:bodyPr>
          <a:lstStyle/>
          <a:p>
            <a:r>
              <a:rPr lang="en-US" sz="2800" baseline="30000" dirty="0"/>
              <a:t>({String=“</a:t>
            </a:r>
            <a:r>
              <a:rPr lang="en-US" sz="2800" baseline="30000" dirty="0" err="1"/>
              <a:t>by”|String</a:t>
            </a:r>
            <a:r>
              <a:rPr lang="en-US" sz="2800" baseline="30000" dirty="0"/>
              <a:t>=“in”}) ({Orthography type = Number }):y → Year=:y. </a:t>
            </a:r>
          </a:p>
        </p:txBody>
      </p:sp>
    </p:spTree>
    <p:extLst>
      <p:ext uri="{BB962C8B-B14F-4D97-AF65-F5344CB8AC3E}">
        <p14:creationId xmlns:p14="http://schemas.microsoft.com/office/powerpoint/2010/main" val="164426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Rules to Identify a Single </a:t>
            </a:r>
            <a:r>
              <a:rPr lang="en-US" dirty="0" smtClean="0">
                <a:effectLst/>
              </a:rPr>
              <a:t>Entity</a:t>
            </a:r>
            <a:endParaRPr lang="en-US" dirty="0"/>
          </a:p>
        </p:txBody>
      </p:sp>
      <p:sp>
        <p:nvSpPr>
          <p:cNvPr id="3" name="Content Placeholder 2"/>
          <p:cNvSpPr>
            <a:spLocks noGrp="1"/>
          </p:cNvSpPr>
          <p:nvPr>
            <p:ph idx="1"/>
          </p:nvPr>
        </p:nvSpPr>
        <p:spPr/>
        <p:txBody>
          <a:bodyPr/>
          <a:lstStyle/>
          <a:p>
            <a:r>
              <a:rPr lang="en-US" dirty="0"/>
              <a:t>Another example for finding company names of the form “The XYZ Corp.” or “ABC Ltd.” is given by </a:t>
            </a:r>
          </a:p>
          <a:p>
            <a:endParaRPr lang="en-US" dirty="0"/>
          </a:p>
        </p:txBody>
      </p:sp>
      <p:sp>
        <p:nvSpPr>
          <p:cNvPr id="4" name="Rectangle 3"/>
          <p:cNvSpPr/>
          <p:nvPr/>
        </p:nvSpPr>
        <p:spPr>
          <a:xfrm>
            <a:off x="914400" y="3429000"/>
            <a:ext cx="7162800" cy="954107"/>
          </a:xfrm>
          <a:prstGeom prst="rect">
            <a:avLst/>
          </a:prstGeom>
        </p:spPr>
        <p:txBody>
          <a:bodyPr wrap="square">
            <a:spAutoFit/>
          </a:bodyPr>
          <a:lstStyle/>
          <a:p>
            <a:r>
              <a:rPr lang="en-US" sz="2800" baseline="30000" dirty="0"/>
              <a:t>({String=“The”}? {Orthography type = All capitalized} {Orthography type = Capitalized word, </a:t>
            </a:r>
            <a:r>
              <a:rPr lang="en-US" sz="2800" baseline="30000" dirty="0" err="1"/>
              <a:t>DictionaryType</a:t>
            </a:r>
            <a:r>
              <a:rPr lang="en-US" sz="2800" baseline="30000" dirty="0"/>
              <a:t> = Company end}) → Company name. </a:t>
            </a:r>
          </a:p>
        </p:txBody>
      </p:sp>
    </p:spTree>
    <p:extLst>
      <p:ext uri="{BB962C8B-B14F-4D97-AF65-F5344CB8AC3E}">
        <p14:creationId xmlns:p14="http://schemas.microsoft.com/office/powerpoint/2010/main" val="3470506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937125" cy="695960"/>
          </a:xfrm>
          <a:prstGeom prst="rect">
            <a:avLst/>
          </a:prstGeom>
        </p:spPr>
        <p:txBody>
          <a:bodyPr vert="horz" wrap="square" lIns="0" tIns="12700" rIns="0" bIns="0" rtlCol="0">
            <a:spAutoFit/>
          </a:bodyPr>
          <a:lstStyle/>
          <a:p>
            <a:pPr marL="12700">
              <a:lnSpc>
                <a:spcPct val="100000"/>
              </a:lnSpc>
              <a:spcBef>
                <a:spcPts val="100"/>
              </a:spcBef>
            </a:pPr>
            <a:r>
              <a:rPr sz="4400" spc="-5" dirty="0"/>
              <a:t>The Era </a:t>
            </a:r>
            <a:r>
              <a:rPr sz="4400" dirty="0"/>
              <a:t>of </a:t>
            </a:r>
            <a:r>
              <a:rPr sz="4400" spc="-5" dirty="0"/>
              <a:t>Big</a:t>
            </a:r>
            <a:r>
              <a:rPr sz="4400" spc="-40" dirty="0"/>
              <a:t> </a:t>
            </a:r>
            <a:r>
              <a:rPr sz="4400" spc="-5" dirty="0"/>
              <a:t>Data</a:t>
            </a:r>
            <a:endParaRPr sz="4400"/>
          </a:p>
        </p:txBody>
      </p:sp>
      <p:sp>
        <p:nvSpPr>
          <p:cNvPr id="3" name="object 3"/>
          <p:cNvSpPr txBox="1"/>
          <p:nvPr/>
        </p:nvSpPr>
        <p:spPr>
          <a:xfrm>
            <a:off x="8948102" y="6542532"/>
            <a:ext cx="115570" cy="238760"/>
          </a:xfrm>
          <a:prstGeom prst="rect">
            <a:avLst/>
          </a:prstGeom>
        </p:spPr>
        <p:txBody>
          <a:bodyPr vert="horz" wrap="square" lIns="0" tIns="12700" rIns="0" bIns="0" rtlCol="0">
            <a:spAutoFit/>
          </a:bodyPr>
          <a:lstStyle/>
          <a:p>
            <a:pPr marL="12700">
              <a:lnSpc>
                <a:spcPct val="100000"/>
              </a:lnSpc>
              <a:spcBef>
                <a:spcPts val="100"/>
              </a:spcBef>
            </a:pPr>
            <a:r>
              <a:rPr sz="1400" spc="-70" dirty="0">
                <a:solidFill>
                  <a:srgbClr val="404040"/>
                </a:solidFill>
                <a:latin typeface="Arial"/>
                <a:cs typeface="Arial"/>
              </a:rPr>
              <a:t>4</a:t>
            </a:r>
            <a:endParaRPr sz="1400">
              <a:latin typeface="Arial"/>
              <a:cs typeface="Arial"/>
            </a:endParaRPr>
          </a:p>
        </p:txBody>
      </p:sp>
      <p:sp>
        <p:nvSpPr>
          <p:cNvPr id="4" name="object 4"/>
          <p:cNvSpPr/>
          <p:nvPr/>
        </p:nvSpPr>
        <p:spPr>
          <a:xfrm>
            <a:off x="359663" y="1847088"/>
            <a:ext cx="8616696" cy="35966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9663" y="2368295"/>
            <a:ext cx="3209544" cy="32095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979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Rules to Mark Entity </a:t>
            </a:r>
            <a:r>
              <a:rPr lang="en-US" dirty="0" smtClean="0">
                <a:effectLst/>
              </a:rPr>
              <a:t>Boundaries</a:t>
            </a:r>
            <a:endParaRPr lang="en-US" dirty="0"/>
          </a:p>
        </p:txBody>
      </p:sp>
      <p:sp>
        <p:nvSpPr>
          <p:cNvPr id="3" name="Content Placeholder 2"/>
          <p:cNvSpPr>
            <a:spLocks noGrp="1"/>
          </p:cNvSpPr>
          <p:nvPr>
            <p:ph idx="1"/>
          </p:nvPr>
        </p:nvSpPr>
        <p:spPr/>
        <p:txBody>
          <a:bodyPr/>
          <a:lstStyle/>
          <a:p>
            <a:r>
              <a:rPr lang="en-US" dirty="0" smtClean="0"/>
              <a:t>Sometimes it </a:t>
            </a:r>
            <a:r>
              <a:rPr lang="en-US" dirty="0"/>
              <a:t>is more efficient to define separate rules to mark the start and end of an entity boundary. </a:t>
            </a:r>
            <a:endParaRPr lang="en-US" dirty="0" smtClean="0"/>
          </a:p>
          <a:p>
            <a:r>
              <a:rPr lang="en-US" dirty="0" smtClean="0"/>
              <a:t>These </a:t>
            </a:r>
            <a:r>
              <a:rPr lang="en-US" dirty="0"/>
              <a:t>are fired independently and all tokens in between two start and end markers are called as the entity </a:t>
            </a:r>
            <a:endParaRPr lang="en-US" dirty="0" smtClean="0"/>
          </a:p>
          <a:p>
            <a:r>
              <a:rPr lang="en-US" dirty="0"/>
              <a:t>An example of a rule to insert a ⟨journal⟩ tag to mark the start of a journal name in a citation record </a:t>
            </a:r>
          </a:p>
          <a:p>
            <a:endParaRPr lang="en-US" dirty="0"/>
          </a:p>
          <a:p>
            <a:endParaRPr lang="en-US" dirty="0"/>
          </a:p>
        </p:txBody>
      </p:sp>
      <p:sp>
        <p:nvSpPr>
          <p:cNvPr id="4" name="Rectangle 3"/>
          <p:cNvSpPr/>
          <p:nvPr/>
        </p:nvSpPr>
        <p:spPr>
          <a:xfrm>
            <a:off x="1295400" y="4724400"/>
            <a:ext cx="7162800" cy="954107"/>
          </a:xfrm>
          <a:prstGeom prst="rect">
            <a:avLst/>
          </a:prstGeom>
        </p:spPr>
        <p:txBody>
          <a:bodyPr wrap="square">
            <a:spAutoFit/>
          </a:bodyPr>
          <a:lstStyle/>
          <a:p>
            <a:r>
              <a:rPr lang="en-US" sz="2800" baseline="30000" dirty="0"/>
              <a:t>({String=“to”} {String=“appear”} {String=“in”}):</a:t>
            </a:r>
            <a:r>
              <a:rPr lang="en-US" sz="2800" baseline="30000" dirty="0" err="1"/>
              <a:t>jstart</a:t>
            </a:r>
            <a:r>
              <a:rPr lang="en-US" sz="2800" baseline="30000" dirty="0"/>
              <a:t> ({Orthography type = Capitalized word}{2-5}) → insert ⟨journal⟩ </a:t>
            </a:r>
            <a:r>
              <a:rPr lang="en-US" sz="2800" baseline="30000" dirty="0" err="1"/>
              <a:t>after:jstart</a:t>
            </a:r>
            <a:r>
              <a:rPr lang="en-US" sz="2800" baseline="30000" dirty="0"/>
              <a:t>. </a:t>
            </a:r>
          </a:p>
        </p:txBody>
      </p:sp>
    </p:spTree>
    <p:extLst>
      <p:ext uri="{BB962C8B-B14F-4D97-AF65-F5344CB8AC3E}">
        <p14:creationId xmlns:p14="http://schemas.microsoft.com/office/powerpoint/2010/main" val="215592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Knowledge Engineering </a:t>
            </a:r>
            <a:r>
              <a:rPr lang="en-US" sz="2800" dirty="0" smtClean="0"/>
              <a:t>vs. Machine </a:t>
            </a:r>
            <a:r>
              <a:rPr lang="en-US" sz="2800" dirty="0"/>
              <a:t>Learning </a:t>
            </a:r>
          </a:p>
        </p:txBody>
      </p:sp>
      <p:pic>
        <p:nvPicPr>
          <p:cNvPr id="4" name="Content Placeholder 3"/>
          <p:cNvPicPr>
            <a:picLocks noGrp="1" noChangeAspect="1"/>
          </p:cNvPicPr>
          <p:nvPr>
            <p:ph idx="1"/>
          </p:nvPr>
        </p:nvPicPr>
        <p:blipFill>
          <a:blip r:embed="rId2"/>
          <a:srcRect t="-24446" b="-24446"/>
          <a:stretch>
            <a:fillRect/>
          </a:stretch>
        </p:blipFill>
        <p:spPr/>
      </p:pic>
    </p:spTree>
    <p:extLst>
      <p:ext uri="{BB962C8B-B14F-4D97-AF65-F5344CB8AC3E}">
        <p14:creationId xmlns:p14="http://schemas.microsoft.com/office/powerpoint/2010/main" val="822570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a:t>Standard Classifiers for </a:t>
            </a:r>
            <a:r>
              <a:rPr lang="en-US" sz="4400" dirty="0" smtClean="0"/>
              <a:t>NER</a:t>
            </a:r>
            <a:endParaRPr lang="en-US" sz="4400"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130284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57200"/>
            <a:ext cx="7924800" cy="628377"/>
          </a:xfrm>
          <a:prstGeom prst="rect">
            <a:avLst/>
          </a:prstGeom>
        </p:spPr>
        <p:txBody>
          <a:bodyPr vert="horz" wrap="square" lIns="0" tIns="12700" rIns="0" bIns="0" rtlCol="0">
            <a:spAutoFit/>
          </a:bodyPr>
          <a:lstStyle/>
          <a:p>
            <a:pPr marL="12700">
              <a:lnSpc>
                <a:spcPct val="100000"/>
              </a:lnSpc>
              <a:spcBef>
                <a:spcPts val="100"/>
              </a:spcBef>
            </a:pPr>
            <a:r>
              <a:rPr sz="4000" spc="-10" dirty="0"/>
              <a:t>Workflow </a:t>
            </a:r>
            <a:r>
              <a:rPr sz="4000" spc="-5" dirty="0"/>
              <a:t>of </a:t>
            </a:r>
            <a:r>
              <a:rPr sz="4000" spc="-45" dirty="0"/>
              <a:t>Token-</a:t>
            </a:r>
            <a:r>
              <a:rPr sz="4000" spc="-45" dirty="0" smtClean="0"/>
              <a:t>wise</a:t>
            </a:r>
            <a:r>
              <a:rPr lang="en-US" sz="4000" spc="-75" dirty="0"/>
              <a:t> </a:t>
            </a:r>
            <a:r>
              <a:rPr sz="4000" spc="-5" dirty="0" smtClean="0"/>
              <a:t>Classifiers</a:t>
            </a:r>
            <a:endParaRPr sz="4000" spc="-5" dirty="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53</a:t>
            </a:fld>
            <a:endParaRPr spc="-70" dirty="0"/>
          </a:p>
        </p:txBody>
      </p:sp>
      <p:sp>
        <p:nvSpPr>
          <p:cNvPr id="3" name="object 3"/>
          <p:cNvSpPr txBox="1"/>
          <p:nvPr/>
        </p:nvSpPr>
        <p:spPr>
          <a:xfrm>
            <a:off x="914400" y="1524000"/>
            <a:ext cx="7532370" cy="4353560"/>
          </a:xfrm>
          <a:prstGeom prst="rect">
            <a:avLst/>
          </a:prstGeom>
        </p:spPr>
        <p:txBody>
          <a:bodyPr vert="horz" wrap="square" lIns="0" tIns="70485" rIns="0" bIns="0" rtlCol="0">
            <a:spAutoFit/>
          </a:bodyPr>
          <a:lstStyle/>
          <a:p>
            <a:pPr marL="12700">
              <a:lnSpc>
                <a:spcPct val="100000"/>
              </a:lnSpc>
              <a:spcBef>
                <a:spcPts val="555"/>
              </a:spcBef>
            </a:pPr>
            <a:r>
              <a:rPr sz="2200" spc="-15" dirty="0">
                <a:solidFill>
                  <a:srgbClr val="ED7D31"/>
                </a:solidFill>
                <a:latin typeface="Arial"/>
                <a:cs typeface="Arial"/>
              </a:rPr>
              <a:t>Training</a:t>
            </a:r>
            <a:endParaRPr sz="2200" dirty="0">
              <a:latin typeface="Arial"/>
              <a:cs typeface="Arial"/>
            </a:endParaRPr>
          </a:p>
          <a:p>
            <a:pPr marL="469900" indent="-457200">
              <a:lnSpc>
                <a:spcPct val="100000"/>
              </a:lnSpc>
              <a:spcBef>
                <a:spcPts val="455"/>
              </a:spcBef>
              <a:buAutoNum type="arabicPeriod"/>
              <a:tabLst>
                <a:tab pos="469265" algn="l"/>
                <a:tab pos="469900" algn="l"/>
              </a:tabLst>
            </a:pPr>
            <a:r>
              <a:rPr sz="2200" spc="-5" dirty="0">
                <a:latin typeface="Arial"/>
                <a:cs typeface="Arial"/>
              </a:rPr>
              <a:t>Collect </a:t>
            </a:r>
            <a:r>
              <a:rPr sz="2200" dirty="0">
                <a:latin typeface="Arial"/>
                <a:cs typeface="Arial"/>
              </a:rPr>
              <a:t>a set of </a:t>
            </a:r>
            <a:r>
              <a:rPr sz="2200" spc="-5" dirty="0">
                <a:latin typeface="Arial"/>
                <a:cs typeface="Arial"/>
              </a:rPr>
              <a:t>representative training</a:t>
            </a:r>
            <a:r>
              <a:rPr sz="2200" spc="15" dirty="0">
                <a:latin typeface="Arial"/>
                <a:cs typeface="Arial"/>
              </a:rPr>
              <a:t> </a:t>
            </a:r>
            <a:r>
              <a:rPr sz="2200" dirty="0">
                <a:latin typeface="Arial"/>
                <a:cs typeface="Arial"/>
              </a:rPr>
              <a:t>documents</a:t>
            </a:r>
          </a:p>
          <a:p>
            <a:pPr marL="469900" indent="-457200">
              <a:lnSpc>
                <a:spcPct val="100000"/>
              </a:lnSpc>
              <a:spcBef>
                <a:spcPts val="455"/>
              </a:spcBef>
              <a:buAutoNum type="arabicPeriod"/>
              <a:tabLst>
                <a:tab pos="469265" algn="l"/>
                <a:tab pos="469900" algn="l"/>
              </a:tabLst>
            </a:pPr>
            <a:r>
              <a:rPr sz="2200" dirty="0">
                <a:latin typeface="Arial"/>
                <a:cs typeface="Arial"/>
              </a:rPr>
              <a:t>Label each token for </a:t>
            </a:r>
            <a:r>
              <a:rPr sz="2200" spc="-5" dirty="0">
                <a:latin typeface="Arial"/>
                <a:cs typeface="Arial"/>
              </a:rPr>
              <a:t>its entity class </a:t>
            </a:r>
            <a:r>
              <a:rPr sz="2200" dirty="0">
                <a:latin typeface="Arial"/>
                <a:cs typeface="Arial"/>
              </a:rPr>
              <a:t>or other</a:t>
            </a:r>
            <a:r>
              <a:rPr sz="2200" spc="10" dirty="0">
                <a:latin typeface="Arial"/>
                <a:cs typeface="Arial"/>
              </a:rPr>
              <a:t> </a:t>
            </a:r>
            <a:r>
              <a:rPr sz="2200" dirty="0">
                <a:latin typeface="Arial"/>
                <a:cs typeface="Arial"/>
              </a:rPr>
              <a:t>(O)</a:t>
            </a:r>
          </a:p>
          <a:p>
            <a:pPr marL="469900" marR="584200" indent="-457200">
              <a:lnSpc>
                <a:spcPct val="80000"/>
              </a:lnSpc>
              <a:spcBef>
                <a:spcPts val="985"/>
              </a:spcBef>
              <a:buAutoNum type="arabicPeriod"/>
              <a:tabLst>
                <a:tab pos="469265" algn="l"/>
                <a:tab pos="469900" algn="l"/>
              </a:tabLst>
            </a:pPr>
            <a:r>
              <a:rPr sz="2200" spc="-5" dirty="0">
                <a:latin typeface="Arial"/>
                <a:cs typeface="Arial"/>
              </a:rPr>
              <a:t>Design </a:t>
            </a:r>
            <a:r>
              <a:rPr sz="2200" dirty="0">
                <a:latin typeface="Arial"/>
                <a:cs typeface="Arial"/>
              </a:rPr>
              <a:t>feature extractors </a:t>
            </a:r>
            <a:r>
              <a:rPr sz="2200" spc="-5" dirty="0">
                <a:latin typeface="Arial"/>
                <a:cs typeface="Arial"/>
              </a:rPr>
              <a:t>appropriate </a:t>
            </a:r>
            <a:r>
              <a:rPr sz="2200" dirty="0">
                <a:latin typeface="Arial"/>
                <a:cs typeface="Arial"/>
              </a:rPr>
              <a:t>to the text and  </a:t>
            </a:r>
            <a:r>
              <a:rPr sz="2200" spc="-5" dirty="0">
                <a:latin typeface="Arial"/>
                <a:cs typeface="Arial"/>
              </a:rPr>
              <a:t>classes</a:t>
            </a:r>
            <a:endParaRPr sz="2200" dirty="0">
              <a:latin typeface="Arial"/>
              <a:cs typeface="Arial"/>
            </a:endParaRPr>
          </a:p>
          <a:p>
            <a:pPr marL="469900" marR="5080" indent="-457200">
              <a:lnSpc>
                <a:spcPts val="2180"/>
              </a:lnSpc>
              <a:spcBef>
                <a:spcPts val="910"/>
              </a:spcBef>
              <a:buAutoNum type="arabicPeriod"/>
              <a:tabLst>
                <a:tab pos="469265" algn="l"/>
                <a:tab pos="469900" algn="l"/>
              </a:tabLst>
            </a:pPr>
            <a:r>
              <a:rPr sz="2200" spc="-20" dirty="0">
                <a:latin typeface="Arial"/>
                <a:cs typeface="Arial"/>
              </a:rPr>
              <a:t>Train </a:t>
            </a:r>
            <a:r>
              <a:rPr sz="2200" dirty="0">
                <a:latin typeface="Arial"/>
                <a:cs typeface="Arial"/>
              </a:rPr>
              <a:t>a </a:t>
            </a:r>
            <a:r>
              <a:rPr sz="2200" spc="-5" dirty="0">
                <a:latin typeface="Arial"/>
                <a:cs typeface="Arial"/>
              </a:rPr>
              <a:t>classifier </a:t>
            </a:r>
            <a:r>
              <a:rPr sz="2200" dirty="0">
                <a:latin typeface="Arial"/>
                <a:cs typeface="Arial"/>
              </a:rPr>
              <a:t>to </a:t>
            </a:r>
            <a:r>
              <a:rPr sz="2200" spc="-5" dirty="0">
                <a:latin typeface="Arial"/>
                <a:cs typeface="Arial"/>
              </a:rPr>
              <a:t>predict </a:t>
            </a:r>
            <a:r>
              <a:rPr sz="2200" dirty="0">
                <a:latin typeface="Arial"/>
                <a:cs typeface="Arial"/>
              </a:rPr>
              <a:t>the </a:t>
            </a:r>
            <a:r>
              <a:rPr sz="2200" spc="-5" dirty="0">
                <a:latin typeface="Arial"/>
                <a:cs typeface="Arial"/>
              </a:rPr>
              <a:t>labels </a:t>
            </a:r>
            <a:r>
              <a:rPr sz="2200" dirty="0">
                <a:latin typeface="Arial"/>
                <a:cs typeface="Arial"/>
              </a:rPr>
              <a:t>of each token </a:t>
            </a:r>
            <a:r>
              <a:rPr sz="2200" spc="-5" dirty="0">
                <a:latin typeface="Arial"/>
                <a:cs typeface="Arial"/>
              </a:rPr>
              <a:t>in </a:t>
            </a:r>
            <a:r>
              <a:rPr sz="2200" dirty="0">
                <a:latin typeface="Arial"/>
                <a:cs typeface="Arial"/>
              </a:rPr>
              <a:t>the  annotated </a:t>
            </a:r>
            <a:r>
              <a:rPr sz="2200" spc="-5" dirty="0">
                <a:latin typeface="Arial"/>
                <a:cs typeface="Arial"/>
              </a:rPr>
              <a:t>training</a:t>
            </a:r>
            <a:r>
              <a:rPr sz="2200" dirty="0">
                <a:latin typeface="Arial"/>
                <a:cs typeface="Arial"/>
              </a:rPr>
              <a:t> sentences</a:t>
            </a:r>
          </a:p>
          <a:p>
            <a:pPr>
              <a:lnSpc>
                <a:spcPct val="100000"/>
              </a:lnSpc>
              <a:spcBef>
                <a:spcPts val="45"/>
              </a:spcBef>
            </a:pPr>
            <a:endParaRPr sz="1950" dirty="0">
              <a:latin typeface="Times New Roman"/>
              <a:cs typeface="Times New Roman"/>
            </a:endParaRPr>
          </a:p>
          <a:p>
            <a:pPr marL="12700">
              <a:lnSpc>
                <a:spcPct val="100000"/>
              </a:lnSpc>
              <a:spcBef>
                <a:spcPts val="5"/>
              </a:spcBef>
            </a:pPr>
            <a:r>
              <a:rPr sz="2200" spc="-35" dirty="0">
                <a:solidFill>
                  <a:srgbClr val="2584BB"/>
                </a:solidFill>
                <a:latin typeface="Arial"/>
                <a:cs typeface="Arial"/>
              </a:rPr>
              <a:t>Testing</a:t>
            </a:r>
            <a:endParaRPr sz="2200" dirty="0">
              <a:latin typeface="Arial"/>
              <a:cs typeface="Arial"/>
            </a:endParaRPr>
          </a:p>
          <a:p>
            <a:pPr marL="469900" indent="-457200">
              <a:lnSpc>
                <a:spcPct val="100000"/>
              </a:lnSpc>
              <a:spcBef>
                <a:spcPts val="455"/>
              </a:spcBef>
              <a:buAutoNum type="arabicPeriod"/>
              <a:tabLst>
                <a:tab pos="469265" algn="l"/>
                <a:tab pos="469900" algn="l"/>
              </a:tabLst>
            </a:pPr>
            <a:r>
              <a:rPr sz="2200" spc="-5" dirty="0">
                <a:latin typeface="Arial"/>
                <a:cs typeface="Arial"/>
              </a:rPr>
              <a:t>Receive </a:t>
            </a:r>
            <a:r>
              <a:rPr sz="2200" dirty="0">
                <a:latin typeface="Arial"/>
                <a:cs typeface="Arial"/>
              </a:rPr>
              <a:t>a set of </a:t>
            </a:r>
            <a:r>
              <a:rPr sz="2200" spc="-5" dirty="0">
                <a:latin typeface="Arial"/>
                <a:cs typeface="Arial"/>
              </a:rPr>
              <a:t>testing </a:t>
            </a:r>
            <a:r>
              <a:rPr sz="2200" dirty="0">
                <a:latin typeface="Arial"/>
                <a:cs typeface="Arial"/>
              </a:rPr>
              <a:t>documents</a:t>
            </a:r>
          </a:p>
          <a:p>
            <a:pPr marL="469900" indent="-457200">
              <a:lnSpc>
                <a:spcPct val="100000"/>
              </a:lnSpc>
              <a:spcBef>
                <a:spcPts val="550"/>
              </a:spcBef>
              <a:buAutoNum type="arabicPeriod"/>
              <a:tabLst>
                <a:tab pos="469265" algn="l"/>
                <a:tab pos="469900" algn="l"/>
              </a:tabLst>
            </a:pPr>
            <a:r>
              <a:rPr sz="2200" spc="-5" dirty="0">
                <a:latin typeface="Arial"/>
                <a:cs typeface="Arial"/>
              </a:rPr>
              <a:t>Run </a:t>
            </a:r>
            <a:r>
              <a:rPr sz="2200" dirty="0">
                <a:latin typeface="Arial"/>
                <a:cs typeface="Arial"/>
              </a:rPr>
              <a:t>trained </a:t>
            </a:r>
            <a:r>
              <a:rPr sz="2200" spc="-5" dirty="0">
                <a:latin typeface="Arial"/>
                <a:cs typeface="Arial"/>
              </a:rPr>
              <a:t>classifier </a:t>
            </a:r>
            <a:r>
              <a:rPr sz="2200" dirty="0">
                <a:latin typeface="Arial"/>
                <a:cs typeface="Arial"/>
              </a:rPr>
              <a:t>to </a:t>
            </a:r>
            <a:r>
              <a:rPr sz="2200" spc="-5" dirty="0">
                <a:latin typeface="Arial"/>
                <a:cs typeface="Arial"/>
              </a:rPr>
              <a:t>label </a:t>
            </a:r>
            <a:r>
              <a:rPr sz="2200" dirty="0">
                <a:latin typeface="Arial"/>
                <a:cs typeface="Arial"/>
              </a:rPr>
              <a:t>each</a:t>
            </a:r>
            <a:r>
              <a:rPr sz="2200" spc="15" dirty="0">
                <a:latin typeface="Arial"/>
                <a:cs typeface="Arial"/>
              </a:rPr>
              <a:t> </a:t>
            </a:r>
            <a:r>
              <a:rPr sz="2200" dirty="0">
                <a:latin typeface="Arial"/>
                <a:cs typeface="Arial"/>
              </a:rPr>
              <a:t>token</a:t>
            </a:r>
          </a:p>
          <a:p>
            <a:pPr marL="469900" indent="-457200">
              <a:lnSpc>
                <a:spcPct val="100000"/>
              </a:lnSpc>
              <a:spcBef>
                <a:spcPts val="455"/>
              </a:spcBef>
              <a:buAutoNum type="arabicPeriod"/>
              <a:tabLst>
                <a:tab pos="469265" algn="l"/>
                <a:tab pos="469900" algn="l"/>
              </a:tabLst>
            </a:pPr>
            <a:r>
              <a:rPr sz="2200" spc="-5" dirty="0">
                <a:latin typeface="Arial"/>
                <a:cs typeface="Arial"/>
              </a:rPr>
              <a:t>Appropriately </a:t>
            </a:r>
            <a:r>
              <a:rPr sz="2200" dirty="0">
                <a:latin typeface="Arial"/>
                <a:cs typeface="Arial"/>
              </a:rPr>
              <a:t>output the </a:t>
            </a:r>
            <a:r>
              <a:rPr sz="2200" spc="-5" dirty="0">
                <a:latin typeface="Arial"/>
                <a:cs typeface="Arial"/>
              </a:rPr>
              <a:t>recognized</a:t>
            </a:r>
            <a:r>
              <a:rPr sz="2200" spc="5" dirty="0">
                <a:latin typeface="Arial"/>
                <a:cs typeface="Arial"/>
              </a:rPr>
              <a:t> </a:t>
            </a:r>
            <a:r>
              <a:rPr sz="2200" spc="-5" dirty="0">
                <a:latin typeface="Arial"/>
                <a:cs typeface="Arial"/>
              </a:rPr>
              <a:t>entities</a:t>
            </a:r>
            <a:endParaRPr sz="2200" dirty="0">
              <a:latin typeface="Arial"/>
              <a:cs typeface="Arial"/>
            </a:endParaRPr>
          </a:p>
        </p:txBody>
      </p:sp>
    </p:spTree>
    <p:extLst>
      <p:ext uri="{BB962C8B-B14F-4D97-AF65-F5344CB8AC3E}">
        <p14:creationId xmlns:p14="http://schemas.microsoft.com/office/powerpoint/2010/main" val="2149496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Token-Level Input/Label</a:t>
            </a:r>
            <a:endParaRPr lang="en-US" dirty="0"/>
          </a:p>
        </p:txBody>
      </p:sp>
      <p:pic>
        <p:nvPicPr>
          <p:cNvPr id="4" name="Picture 3"/>
          <p:cNvPicPr>
            <a:picLocks noChangeAspect="1"/>
          </p:cNvPicPr>
          <p:nvPr/>
        </p:nvPicPr>
        <p:blipFill>
          <a:blip r:embed="rId2"/>
          <a:stretch>
            <a:fillRect/>
          </a:stretch>
        </p:blipFill>
        <p:spPr>
          <a:xfrm>
            <a:off x="838200" y="2743200"/>
            <a:ext cx="7391400" cy="2200675"/>
          </a:xfrm>
          <a:prstGeom prst="rect">
            <a:avLst/>
          </a:prstGeom>
        </p:spPr>
      </p:pic>
      <p:sp>
        <p:nvSpPr>
          <p:cNvPr id="6" name="TextBox 5"/>
          <p:cNvSpPr txBox="1"/>
          <p:nvPr/>
        </p:nvSpPr>
        <p:spPr>
          <a:xfrm>
            <a:off x="914400" y="1295400"/>
            <a:ext cx="6950378" cy="1200329"/>
          </a:xfrm>
          <a:prstGeom prst="rect">
            <a:avLst/>
          </a:prstGeom>
          <a:noFill/>
        </p:spPr>
        <p:txBody>
          <a:bodyPr wrap="none" rtlCol="0">
            <a:spAutoFit/>
          </a:bodyPr>
          <a:lstStyle/>
          <a:p>
            <a:r>
              <a:rPr lang="en-US" dirty="0" smtClean="0"/>
              <a:t>Input: X = a sequence of tokens</a:t>
            </a:r>
          </a:p>
          <a:p>
            <a:r>
              <a:rPr lang="en-US" dirty="0" smtClean="0"/>
              <a:t>Label: Y = a sequence of labels e.g. </a:t>
            </a:r>
          </a:p>
          <a:p>
            <a:r>
              <a:rPr lang="en-US" dirty="0"/>
              <a:t>	</a:t>
            </a:r>
            <a:r>
              <a:rPr lang="en-US" dirty="0" smtClean="0"/>
              <a:t>Y </a:t>
            </a:r>
            <a:r>
              <a:rPr lang="en-US" dirty="0"/>
              <a:t>={</a:t>
            </a:r>
            <a:r>
              <a:rPr lang="en-US" dirty="0" err="1"/>
              <a:t>HouseNo</a:t>
            </a:r>
            <a:r>
              <a:rPr lang="en-US" dirty="0"/>
              <a:t>, Street, City, State, Zip, Country, Other}. </a:t>
            </a:r>
          </a:p>
          <a:p>
            <a:endParaRPr lang="en-US" dirty="0"/>
          </a:p>
        </p:txBody>
      </p:sp>
      <p:sp>
        <p:nvSpPr>
          <p:cNvPr id="7" name="Rectangle 6"/>
          <p:cNvSpPr/>
          <p:nvPr/>
        </p:nvSpPr>
        <p:spPr>
          <a:xfrm>
            <a:off x="2743200" y="5410200"/>
            <a:ext cx="5353261" cy="646331"/>
          </a:xfrm>
          <a:prstGeom prst="rect">
            <a:avLst/>
          </a:prstGeom>
        </p:spPr>
        <p:txBody>
          <a:bodyPr wrap="none">
            <a:spAutoFit/>
          </a:bodyPr>
          <a:lstStyle/>
          <a:p>
            <a:r>
              <a:rPr lang="en-US" dirty="0"/>
              <a:t>BCEO (B=</a:t>
            </a:r>
            <a:r>
              <a:rPr lang="en-US" dirty="0" smtClean="0"/>
              <a:t>Begin, </a:t>
            </a:r>
            <a:r>
              <a:rPr lang="en-US" dirty="0"/>
              <a:t>C=</a:t>
            </a:r>
            <a:r>
              <a:rPr lang="en-US" dirty="0" smtClean="0"/>
              <a:t>Continue, </a:t>
            </a:r>
            <a:r>
              <a:rPr lang="en-US" dirty="0"/>
              <a:t>E=</a:t>
            </a:r>
            <a:r>
              <a:rPr lang="en-US" dirty="0" smtClean="0"/>
              <a:t>End, </a:t>
            </a:r>
            <a:r>
              <a:rPr lang="en-US" dirty="0"/>
              <a:t>O=Other)</a:t>
            </a:r>
          </a:p>
          <a:p>
            <a:r>
              <a:rPr lang="en-US" dirty="0"/>
              <a:t>BIO </a:t>
            </a:r>
            <a:r>
              <a:rPr lang="en-US" dirty="0" smtClean="0"/>
              <a:t>(B=Begin, I=Inside, O=Other)</a:t>
            </a:r>
            <a:endParaRPr lang="en-US" dirty="0"/>
          </a:p>
        </p:txBody>
      </p:sp>
      <p:sp>
        <p:nvSpPr>
          <p:cNvPr id="8" name="TextBox 7"/>
          <p:cNvSpPr txBox="1"/>
          <p:nvPr/>
        </p:nvSpPr>
        <p:spPr>
          <a:xfrm>
            <a:off x="685800" y="5257800"/>
            <a:ext cx="1762171" cy="923330"/>
          </a:xfrm>
          <a:prstGeom prst="rect">
            <a:avLst/>
          </a:prstGeom>
          <a:noFill/>
        </p:spPr>
        <p:txBody>
          <a:bodyPr wrap="none" rtlCol="0">
            <a:spAutoFit/>
          </a:bodyPr>
          <a:lstStyle/>
          <a:p>
            <a:r>
              <a:rPr lang="en-US" dirty="0" smtClean="0"/>
              <a:t>Multi-token </a:t>
            </a:r>
          </a:p>
          <a:p>
            <a:r>
              <a:rPr lang="en-US" dirty="0" smtClean="0"/>
              <a:t>Entity labeling </a:t>
            </a:r>
          </a:p>
          <a:p>
            <a:r>
              <a:rPr lang="en-US" dirty="0" smtClean="0"/>
              <a:t>Schemas</a:t>
            </a:r>
            <a:endParaRPr lang="en-US" dirty="0"/>
          </a:p>
        </p:txBody>
      </p:sp>
      <p:sp>
        <p:nvSpPr>
          <p:cNvPr id="9" name="Left Brace 8"/>
          <p:cNvSpPr/>
          <p:nvPr/>
        </p:nvSpPr>
        <p:spPr>
          <a:xfrm>
            <a:off x="2438400" y="5334000"/>
            <a:ext cx="228600" cy="8382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0911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7362825" cy="695960"/>
          </a:xfrm>
          <a:prstGeom prst="rect">
            <a:avLst/>
          </a:prstGeom>
        </p:spPr>
        <p:txBody>
          <a:bodyPr vert="horz" wrap="square" lIns="0" tIns="12700" rIns="0" bIns="0" rtlCol="0">
            <a:spAutoFit/>
          </a:bodyPr>
          <a:lstStyle/>
          <a:p>
            <a:pPr marL="12700">
              <a:lnSpc>
                <a:spcPct val="100000"/>
              </a:lnSpc>
              <a:spcBef>
                <a:spcPts val="100"/>
              </a:spcBef>
            </a:pPr>
            <a:r>
              <a:rPr sz="4400" spc="-5" dirty="0"/>
              <a:t>Encoding labels </a:t>
            </a:r>
            <a:r>
              <a:rPr sz="4400" dirty="0"/>
              <a:t>for</a:t>
            </a:r>
            <a:r>
              <a:rPr sz="4400" spc="-25" dirty="0"/>
              <a:t> </a:t>
            </a:r>
            <a:r>
              <a:rPr sz="4400" dirty="0"/>
              <a:t>sequence</a:t>
            </a:r>
            <a:endParaRPr sz="4400"/>
          </a:p>
        </p:txBody>
      </p:sp>
      <p:sp>
        <p:nvSpPr>
          <p:cNvPr id="3" name="object 3"/>
          <p:cNvSpPr txBox="1"/>
          <p:nvPr/>
        </p:nvSpPr>
        <p:spPr>
          <a:xfrm>
            <a:off x="685800" y="1752600"/>
            <a:ext cx="3121661" cy="4182110"/>
          </a:xfrm>
          <a:prstGeom prst="rect">
            <a:avLst/>
          </a:prstGeom>
        </p:spPr>
        <p:txBody>
          <a:bodyPr vert="horz" wrap="square" lIns="0" tIns="92075" rIns="0" bIns="0" rtlCol="0">
            <a:spAutoFit/>
          </a:bodyPr>
          <a:lstStyle/>
          <a:p>
            <a:pPr marL="241300" indent="-228600">
              <a:lnSpc>
                <a:spcPct val="100000"/>
              </a:lnSpc>
              <a:spcBef>
                <a:spcPts val="725"/>
              </a:spcBef>
              <a:buFont typeface="Arial"/>
              <a:buChar char="•"/>
              <a:tabLst>
                <a:tab pos="241300" algn="l"/>
              </a:tabLst>
            </a:pPr>
            <a:r>
              <a:rPr sz="2400" spc="-65" dirty="0">
                <a:solidFill>
                  <a:srgbClr val="203864"/>
                </a:solidFill>
                <a:latin typeface="Trebuchet MS"/>
                <a:cs typeface="Trebuchet MS"/>
              </a:rPr>
              <a:t>IO </a:t>
            </a:r>
            <a:r>
              <a:rPr sz="2400" spc="-130" dirty="0">
                <a:solidFill>
                  <a:srgbClr val="203864"/>
                </a:solidFill>
                <a:latin typeface="Trebuchet MS"/>
                <a:cs typeface="Trebuchet MS"/>
              </a:rPr>
              <a:t>labeling</a:t>
            </a:r>
            <a:r>
              <a:rPr sz="2400" spc="-335" dirty="0">
                <a:solidFill>
                  <a:srgbClr val="203864"/>
                </a:solidFill>
                <a:latin typeface="Trebuchet MS"/>
                <a:cs typeface="Trebuchet MS"/>
              </a:rPr>
              <a:t> </a:t>
            </a:r>
            <a:r>
              <a:rPr sz="2400" spc="-130" dirty="0">
                <a:solidFill>
                  <a:srgbClr val="203864"/>
                </a:solidFill>
                <a:latin typeface="Trebuchet MS"/>
                <a:cs typeface="Trebuchet MS"/>
              </a:rPr>
              <a:t>schema:</a:t>
            </a:r>
            <a:endParaRPr sz="2400" dirty="0">
              <a:latin typeface="Trebuchet MS"/>
              <a:cs typeface="Trebuchet MS"/>
            </a:endParaRPr>
          </a:p>
          <a:p>
            <a:pPr marL="698500" lvl="1" indent="-228600">
              <a:lnSpc>
                <a:spcPct val="100000"/>
              </a:lnSpc>
              <a:spcBef>
                <a:spcPts val="520"/>
              </a:spcBef>
              <a:buChar char="•"/>
              <a:tabLst>
                <a:tab pos="697865" algn="l"/>
                <a:tab pos="698500" algn="l"/>
              </a:tabLst>
            </a:pPr>
            <a:r>
              <a:rPr sz="2000" dirty="0">
                <a:latin typeface="Arial"/>
                <a:cs typeface="Arial"/>
              </a:rPr>
              <a:t>The</a:t>
            </a:r>
            <a:r>
              <a:rPr sz="2000" spc="-15"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spc="-5" dirty="0">
                <a:latin typeface="Arial"/>
                <a:cs typeface="Arial"/>
              </a:rPr>
              <a:t>European</a:t>
            </a:r>
            <a:r>
              <a:rPr sz="2000" spc="-25" dirty="0">
                <a:latin typeface="Arial"/>
                <a:cs typeface="Arial"/>
              </a:rPr>
              <a:t> </a:t>
            </a:r>
            <a:r>
              <a:rPr sz="2000" spc="-5" dirty="0">
                <a:latin typeface="Arial"/>
                <a:cs typeface="Arial"/>
              </a:rPr>
              <a:t>ORG</a:t>
            </a:r>
            <a:endParaRPr sz="2000" dirty="0">
              <a:latin typeface="Arial"/>
              <a:cs typeface="Arial"/>
            </a:endParaRPr>
          </a:p>
          <a:p>
            <a:pPr marL="698500" lvl="1" indent="-228600">
              <a:lnSpc>
                <a:spcPct val="100000"/>
              </a:lnSpc>
              <a:spcBef>
                <a:spcPts val="500"/>
              </a:spcBef>
              <a:buChar char="•"/>
              <a:tabLst>
                <a:tab pos="697865" algn="l"/>
                <a:tab pos="698500" algn="l"/>
              </a:tabLst>
            </a:pPr>
            <a:r>
              <a:rPr sz="2000" dirty="0">
                <a:latin typeface="Arial"/>
                <a:cs typeface="Arial"/>
              </a:rPr>
              <a:t>Commission</a:t>
            </a:r>
            <a:r>
              <a:rPr sz="2000" spc="-80" dirty="0">
                <a:latin typeface="Arial"/>
                <a:cs typeface="Arial"/>
              </a:rPr>
              <a:t> </a:t>
            </a:r>
            <a:r>
              <a:rPr sz="2000" spc="-5" dirty="0">
                <a:latin typeface="Arial"/>
                <a:cs typeface="Arial"/>
              </a:rPr>
              <a:t>ORG</a:t>
            </a:r>
            <a:endParaRPr sz="2000" dirty="0">
              <a:latin typeface="Arial"/>
              <a:cs typeface="Arial"/>
            </a:endParaRPr>
          </a:p>
          <a:p>
            <a:pPr marL="698500" lvl="1" indent="-228600">
              <a:lnSpc>
                <a:spcPct val="100000"/>
              </a:lnSpc>
              <a:spcBef>
                <a:spcPts val="505"/>
              </a:spcBef>
              <a:buChar char="•"/>
              <a:tabLst>
                <a:tab pos="697865" algn="l"/>
                <a:tab pos="698500" algn="l"/>
              </a:tabLst>
            </a:pPr>
            <a:r>
              <a:rPr sz="2000" dirty="0">
                <a:latin typeface="Arial"/>
                <a:cs typeface="Arial"/>
              </a:rPr>
              <a:t>said</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on</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spc="-5" dirty="0">
                <a:latin typeface="Arial"/>
                <a:cs typeface="Arial"/>
              </a:rPr>
              <a:t>Thursday</a:t>
            </a:r>
            <a:r>
              <a:rPr sz="2000" spc="-20"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dirty="0">
                <a:latin typeface="Arial"/>
                <a:cs typeface="Arial"/>
              </a:rPr>
              <a:t>it</a:t>
            </a:r>
            <a:r>
              <a:rPr sz="2000" spc="-20" dirty="0">
                <a:latin typeface="Arial"/>
                <a:cs typeface="Arial"/>
              </a:rPr>
              <a:t> </a:t>
            </a:r>
            <a:r>
              <a:rPr sz="2000" dirty="0">
                <a:latin typeface="Arial"/>
                <a:cs typeface="Arial"/>
              </a:rPr>
              <a:t>O</a:t>
            </a:r>
          </a:p>
          <a:p>
            <a:pPr marL="698500" lvl="1" indent="-228600">
              <a:lnSpc>
                <a:spcPct val="100000"/>
              </a:lnSpc>
              <a:spcBef>
                <a:spcPts val="480"/>
              </a:spcBef>
              <a:buChar char="•"/>
              <a:tabLst>
                <a:tab pos="697865" algn="l"/>
                <a:tab pos="698500" algn="l"/>
              </a:tabLst>
            </a:pPr>
            <a:r>
              <a:rPr sz="2000" dirty="0">
                <a:latin typeface="Arial"/>
                <a:cs typeface="Arial"/>
              </a:rPr>
              <a:t>disagreed</a:t>
            </a:r>
            <a:r>
              <a:rPr sz="2000" spc="-20"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with</a:t>
            </a:r>
            <a:r>
              <a:rPr sz="2000" spc="-15" dirty="0">
                <a:latin typeface="Arial"/>
                <a:cs typeface="Arial"/>
              </a:rPr>
              <a:t> </a:t>
            </a:r>
            <a:r>
              <a:rPr sz="2000" dirty="0">
                <a:latin typeface="Arial"/>
                <a:cs typeface="Arial"/>
              </a:rPr>
              <a:t>O</a:t>
            </a:r>
          </a:p>
          <a:p>
            <a:pPr marL="698500" lvl="1" indent="-228600">
              <a:lnSpc>
                <a:spcPct val="100000"/>
              </a:lnSpc>
              <a:spcBef>
                <a:spcPts val="500"/>
              </a:spcBef>
              <a:buChar char="•"/>
              <a:tabLst>
                <a:tab pos="697865" algn="l"/>
                <a:tab pos="698500" algn="l"/>
              </a:tabLst>
            </a:pPr>
            <a:r>
              <a:rPr sz="2000" spc="-5" dirty="0">
                <a:latin typeface="Arial"/>
                <a:cs typeface="Arial"/>
              </a:rPr>
              <a:t>German</a:t>
            </a:r>
            <a:r>
              <a:rPr sz="2000" spc="-25" dirty="0">
                <a:latin typeface="Arial"/>
                <a:cs typeface="Arial"/>
              </a:rPr>
              <a:t> </a:t>
            </a:r>
            <a:r>
              <a:rPr sz="2000" spc="-5" dirty="0">
                <a:latin typeface="Arial"/>
                <a:cs typeface="Arial"/>
              </a:rPr>
              <a:t>MISC</a:t>
            </a:r>
            <a:endParaRPr sz="2000" dirty="0">
              <a:latin typeface="Arial"/>
              <a:cs typeface="Arial"/>
            </a:endParaRPr>
          </a:p>
        </p:txBody>
      </p:sp>
      <p:sp>
        <p:nvSpPr>
          <p:cNvPr id="4" name="object 4"/>
          <p:cNvSpPr txBox="1"/>
          <p:nvPr/>
        </p:nvSpPr>
        <p:spPr>
          <a:xfrm>
            <a:off x="6570980" y="2331211"/>
            <a:ext cx="203962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Arial"/>
                <a:cs typeface="Arial"/>
              </a:rPr>
              <a:t>Part </a:t>
            </a:r>
            <a:r>
              <a:rPr sz="1800" spc="-5" dirty="0">
                <a:latin typeface="Arial"/>
                <a:cs typeface="Arial"/>
              </a:rPr>
              <a:t>of </a:t>
            </a:r>
            <a:r>
              <a:rPr sz="1800" spc="-275" dirty="0">
                <a:latin typeface="Arial"/>
                <a:cs typeface="Arial"/>
              </a:rPr>
              <a:t>ORG</a:t>
            </a:r>
            <a:r>
              <a:rPr sz="1800" spc="-254" dirty="0">
                <a:latin typeface="Arial"/>
                <a:cs typeface="Arial"/>
              </a:rPr>
              <a:t> </a:t>
            </a:r>
            <a:r>
              <a:rPr sz="1800" spc="-10" dirty="0">
                <a:latin typeface="Arial"/>
                <a:cs typeface="Arial"/>
              </a:rPr>
              <a:t>entity</a:t>
            </a:r>
            <a:endParaRPr sz="1800" dirty="0">
              <a:latin typeface="Arial"/>
              <a:cs typeface="Arial"/>
            </a:endParaRPr>
          </a:p>
        </p:txBody>
      </p:sp>
      <p:sp>
        <p:nvSpPr>
          <p:cNvPr id="5" name="object 5"/>
          <p:cNvSpPr txBox="1"/>
          <p:nvPr/>
        </p:nvSpPr>
        <p:spPr>
          <a:xfrm>
            <a:off x="6570980" y="2919476"/>
            <a:ext cx="211582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Arial"/>
                <a:cs typeface="Arial"/>
              </a:rPr>
              <a:t>Part </a:t>
            </a:r>
            <a:r>
              <a:rPr sz="1800" spc="-5" dirty="0">
                <a:latin typeface="Arial"/>
                <a:cs typeface="Arial"/>
              </a:rPr>
              <a:t>of </a:t>
            </a:r>
            <a:r>
              <a:rPr sz="1800" spc="-275" dirty="0">
                <a:latin typeface="Arial"/>
                <a:cs typeface="Arial"/>
              </a:rPr>
              <a:t>ORG</a:t>
            </a:r>
            <a:r>
              <a:rPr sz="1800" spc="-254" dirty="0">
                <a:latin typeface="Arial"/>
                <a:cs typeface="Arial"/>
              </a:rPr>
              <a:t> </a:t>
            </a:r>
            <a:r>
              <a:rPr sz="1800" spc="-10" dirty="0">
                <a:latin typeface="Arial"/>
                <a:cs typeface="Arial"/>
              </a:rPr>
              <a:t>entity</a:t>
            </a:r>
            <a:endParaRPr sz="1800" dirty="0">
              <a:latin typeface="Arial"/>
              <a:cs typeface="Arial"/>
            </a:endParaRPr>
          </a:p>
        </p:txBody>
      </p:sp>
      <p:sp>
        <p:nvSpPr>
          <p:cNvPr id="6" name="object 6"/>
          <p:cNvSpPr txBox="1"/>
          <p:nvPr/>
        </p:nvSpPr>
        <p:spPr>
          <a:xfrm>
            <a:off x="6570980" y="5632196"/>
            <a:ext cx="219202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Arial"/>
                <a:cs typeface="Arial"/>
              </a:rPr>
              <a:t>Part </a:t>
            </a:r>
            <a:r>
              <a:rPr sz="1800" spc="-5" dirty="0">
                <a:latin typeface="Arial"/>
                <a:cs typeface="Arial"/>
              </a:rPr>
              <a:t>of </a:t>
            </a:r>
            <a:r>
              <a:rPr sz="1800" spc="-185" dirty="0">
                <a:latin typeface="Arial"/>
                <a:cs typeface="Arial"/>
              </a:rPr>
              <a:t>MISC</a:t>
            </a:r>
            <a:r>
              <a:rPr sz="1800" spc="-250" dirty="0">
                <a:latin typeface="Arial"/>
                <a:cs typeface="Arial"/>
              </a:rPr>
              <a:t> </a:t>
            </a:r>
            <a:r>
              <a:rPr sz="1800" spc="-10" dirty="0">
                <a:latin typeface="Arial"/>
                <a:cs typeface="Arial"/>
              </a:rPr>
              <a:t>entity</a:t>
            </a:r>
            <a:endParaRPr sz="1800" dirty="0">
              <a:latin typeface="Arial"/>
              <a:cs typeface="Arial"/>
            </a:endParaRPr>
          </a:p>
        </p:txBody>
      </p:sp>
      <p:sp>
        <p:nvSpPr>
          <p:cNvPr id="7" name="object 7"/>
          <p:cNvSpPr/>
          <p:nvPr/>
        </p:nvSpPr>
        <p:spPr>
          <a:xfrm>
            <a:off x="3670668" y="3071266"/>
            <a:ext cx="2821940" cy="126364"/>
          </a:xfrm>
          <a:custGeom>
            <a:avLst/>
            <a:gdLst/>
            <a:ahLst/>
            <a:cxnLst/>
            <a:rect l="l" t="t" r="r" b="b"/>
            <a:pathLst>
              <a:path w="2821940" h="126364">
                <a:moveTo>
                  <a:pt x="75120" y="49771"/>
                </a:moveTo>
                <a:lnTo>
                  <a:pt x="0" y="89941"/>
                </a:lnTo>
                <a:lnTo>
                  <a:pt x="77203" y="125945"/>
                </a:lnTo>
                <a:lnTo>
                  <a:pt x="76518" y="100901"/>
                </a:lnTo>
                <a:lnTo>
                  <a:pt x="63817" y="100901"/>
                </a:lnTo>
                <a:lnTo>
                  <a:pt x="63131" y="75514"/>
                </a:lnTo>
                <a:lnTo>
                  <a:pt x="75814" y="75166"/>
                </a:lnTo>
                <a:lnTo>
                  <a:pt x="75120" y="49771"/>
                </a:lnTo>
                <a:close/>
              </a:path>
              <a:path w="2821940" h="126364">
                <a:moveTo>
                  <a:pt x="75814" y="75166"/>
                </a:moveTo>
                <a:lnTo>
                  <a:pt x="63131" y="75514"/>
                </a:lnTo>
                <a:lnTo>
                  <a:pt x="63817" y="100901"/>
                </a:lnTo>
                <a:lnTo>
                  <a:pt x="76509" y="100554"/>
                </a:lnTo>
                <a:lnTo>
                  <a:pt x="75814" y="75166"/>
                </a:lnTo>
                <a:close/>
              </a:path>
              <a:path w="2821940" h="126364">
                <a:moveTo>
                  <a:pt x="76509" y="100554"/>
                </a:moveTo>
                <a:lnTo>
                  <a:pt x="63817" y="100901"/>
                </a:lnTo>
                <a:lnTo>
                  <a:pt x="76518" y="100901"/>
                </a:lnTo>
                <a:lnTo>
                  <a:pt x="76509" y="100554"/>
                </a:lnTo>
                <a:close/>
              </a:path>
              <a:path w="2821940" h="126364">
                <a:moveTo>
                  <a:pt x="2821228" y="0"/>
                </a:moveTo>
                <a:lnTo>
                  <a:pt x="75814" y="75166"/>
                </a:lnTo>
                <a:lnTo>
                  <a:pt x="76509" y="100554"/>
                </a:lnTo>
                <a:lnTo>
                  <a:pt x="2821914" y="25387"/>
                </a:lnTo>
                <a:lnTo>
                  <a:pt x="2821228" y="0"/>
                </a:lnTo>
                <a:close/>
              </a:path>
            </a:pathLst>
          </a:custGeom>
          <a:solidFill>
            <a:srgbClr val="4472C4"/>
          </a:solidFill>
        </p:spPr>
        <p:txBody>
          <a:bodyPr wrap="square" lIns="0" tIns="0" rIns="0" bIns="0" rtlCol="0"/>
          <a:lstStyle/>
          <a:p>
            <a:endParaRPr/>
          </a:p>
        </p:txBody>
      </p:sp>
      <p:sp>
        <p:nvSpPr>
          <p:cNvPr id="8" name="object 8"/>
          <p:cNvSpPr/>
          <p:nvPr/>
        </p:nvSpPr>
        <p:spPr>
          <a:xfrm>
            <a:off x="3422472" y="5698059"/>
            <a:ext cx="3070225" cy="112395"/>
          </a:xfrm>
          <a:custGeom>
            <a:avLst/>
            <a:gdLst/>
            <a:ahLst/>
            <a:cxnLst/>
            <a:rect l="l" t="t" r="r" b="b"/>
            <a:pathLst>
              <a:path w="3070225" h="112395">
                <a:moveTo>
                  <a:pt x="76441" y="25394"/>
                </a:moveTo>
                <a:lnTo>
                  <a:pt x="75920" y="50789"/>
                </a:lnTo>
                <a:lnTo>
                  <a:pt x="3069513" y="111977"/>
                </a:lnTo>
                <a:lnTo>
                  <a:pt x="3070021" y="86583"/>
                </a:lnTo>
                <a:lnTo>
                  <a:pt x="76441" y="25394"/>
                </a:lnTo>
                <a:close/>
              </a:path>
              <a:path w="3070225" h="112395">
                <a:moveTo>
                  <a:pt x="76962" y="0"/>
                </a:moveTo>
                <a:lnTo>
                  <a:pt x="0" y="36534"/>
                </a:lnTo>
                <a:lnTo>
                  <a:pt x="75399" y="76183"/>
                </a:lnTo>
                <a:lnTo>
                  <a:pt x="75920" y="50789"/>
                </a:lnTo>
                <a:lnTo>
                  <a:pt x="63220" y="50529"/>
                </a:lnTo>
                <a:lnTo>
                  <a:pt x="63728" y="25134"/>
                </a:lnTo>
                <a:lnTo>
                  <a:pt x="76446" y="25134"/>
                </a:lnTo>
                <a:lnTo>
                  <a:pt x="76962" y="0"/>
                </a:lnTo>
                <a:close/>
              </a:path>
              <a:path w="3070225" h="112395">
                <a:moveTo>
                  <a:pt x="63728" y="25134"/>
                </a:moveTo>
                <a:lnTo>
                  <a:pt x="63220" y="50529"/>
                </a:lnTo>
                <a:lnTo>
                  <a:pt x="75920" y="50789"/>
                </a:lnTo>
                <a:lnTo>
                  <a:pt x="76441" y="25394"/>
                </a:lnTo>
                <a:lnTo>
                  <a:pt x="63728" y="25134"/>
                </a:lnTo>
                <a:close/>
              </a:path>
              <a:path w="3070225" h="112395">
                <a:moveTo>
                  <a:pt x="76446" y="25134"/>
                </a:moveTo>
                <a:lnTo>
                  <a:pt x="63728" y="25134"/>
                </a:lnTo>
                <a:lnTo>
                  <a:pt x="76441" y="25394"/>
                </a:lnTo>
                <a:lnTo>
                  <a:pt x="76446" y="25134"/>
                </a:lnTo>
                <a:close/>
              </a:path>
            </a:pathLst>
          </a:custGeom>
          <a:solidFill>
            <a:srgbClr val="4472C4"/>
          </a:solidFill>
        </p:spPr>
        <p:txBody>
          <a:bodyPr wrap="square" lIns="0" tIns="0" rIns="0" bIns="0" rtlCol="0"/>
          <a:lstStyle/>
          <a:p>
            <a:endParaRPr/>
          </a:p>
        </p:txBody>
      </p:sp>
      <p:sp>
        <p:nvSpPr>
          <p:cNvPr id="9" name="object 9"/>
          <p:cNvSpPr/>
          <p:nvPr/>
        </p:nvSpPr>
        <p:spPr>
          <a:xfrm>
            <a:off x="3422472" y="2484158"/>
            <a:ext cx="3071495" cy="349885"/>
          </a:xfrm>
          <a:custGeom>
            <a:avLst/>
            <a:gdLst/>
            <a:ahLst/>
            <a:cxnLst/>
            <a:rect l="l" t="t" r="r" b="b"/>
            <a:pathLst>
              <a:path w="3071495" h="349885">
                <a:moveTo>
                  <a:pt x="72034" y="273735"/>
                </a:moveTo>
                <a:lnTo>
                  <a:pt x="0" y="319214"/>
                </a:lnTo>
                <a:lnTo>
                  <a:pt x="79603" y="349554"/>
                </a:lnTo>
                <a:lnTo>
                  <a:pt x="77207" y="325551"/>
                </a:lnTo>
                <a:lnTo>
                  <a:pt x="64452" y="325551"/>
                </a:lnTo>
                <a:lnTo>
                  <a:pt x="61925" y="300278"/>
                </a:lnTo>
                <a:lnTo>
                  <a:pt x="74558" y="299017"/>
                </a:lnTo>
                <a:lnTo>
                  <a:pt x="72034" y="273735"/>
                </a:lnTo>
                <a:close/>
              </a:path>
              <a:path w="3071495" h="349885">
                <a:moveTo>
                  <a:pt x="74558" y="299017"/>
                </a:moveTo>
                <a:lnTo>
                  <a:pt x="61925" y="300278"/>
                </a:lnTo>
                <a:lnTo>
                  <a:pt x="64452" y="325551"/>
                </a:lnTo>
                <a:lnTo>
                  <a:pt x="77081" y="324290"/>
                </a:lnTo>
                <a:lnTo>
                  <a:pt x="74558" y="299017"/>
                </a:lnTo>
                <a:close/>
              </a:path>
              <a:path w="3071495" h="349885">
                <a:moveTo>
                  <a:pt x="77081" y="324290"/>
                </a:moveTo>
                <a:lnTo>
                  <a:pt x="64452" y="325551"/>
                </a:lnTo>
                <a:lnTo>
                  <a:pt x="77207" y="325551"/>
                </a:lnTo>
                <a:lnTo>
                  <a:pt x="77081" y="324290"/>
                </a:lnTo>
                <a:close/>
              </a:path>
              <a:path w="3071495" h="349885">
                <a:moveTo>
                  <a:pt x="3068510" y="0"/>
                </a:moveTo>
                <a:lnTo>
                  <a:pt x="74558" y="299017"/>
                </a:lnTo>
                <a:lnTo>
                  <a:pt x="77081" y="324290"/>
                </a:lnTo>
                <a:lnTo>
                  <a:pt x="3071025" y="25273"/>
                </a:lnTo>
                <a:lnTo>
                  <a:pt x="3068510" y="0"/>
                </a:lnTo>
                <a:close/>
              </a:path>
            </a:pathLst>
          </a:custGeom>
          <a:solidFill>
            <a:srgbClr val="4472C4"/>
          </a:solidFill>
        </p:spPr>
        <p:txBody>
          <a:bodyPr wrap="square" lIns="0" tIns="0" rIns="0" bIns="0" rtlCol="0"/>
          <a:lstStyle/>
          <a:p>
            <a:endParaRPr/>
          </a:p>
        </p:txBody>
      </p:sp>
    </p:spTree>
    <p:extLst>
      <p:ext uri="{BB962C8B-B14F-4D97-AF65-F5344CB8AC3E}">
        <p14:creationId xmlns:p14="http://schemas.microsoft.com/office/powerpoint/2010/main" val="409994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7362825" cy="695960"/>
          </a:xfrm>
          <a:prstGeom prst="rect">
            <a:avLst/>
          </a:prstGeom>
        </p:spPr>
        <p:txBody>
          <a:bodyPr vert="horz" wrap="square" lIns="0" tIns="12700" rIns="0" bIns="0" rtlCol="0">
            <a:spAutoFit/>
          </a:bodyPr>
          <a:lstStyle/>
          <a:p>
            <a:pPr marL="12700">
              <a:lnSpc>
                <a:spcPct val="100000"/>
              </a:lnSpc>
              <a:spcBef>
                <a:spcPts val="100"/>
              </a:spcBef>
            </a:pPr>
            <a:r>
              <a:rPr sz="4400" spc="-5" dirty="0"/>
              <a:t>Encoding labels </a:t>
            </a:r>
            <a:r>
              <a:rPr sz="4400" dirty="0"/>
              <a:t>for</a:t>
            </a:r>
            <a:r>
              <a:rPr sz="4400" spc="-25" dirty="0"/>
              <a:t> </a:t>
            </a:r>
            <a:r>
              <a:rPr sz="4400" dirty="0"/>
              <a:t>sequence</a:t>
            </a:r>
            <a:endParaRPr sz="4400"/>
          </a:p>
        </p:txBody>
      </p:sp>
      <p:sp>
        <p:nvSpPr>
          <p:cNvPr id="3" name="object 3"/>
          <p:cNvSpPr txBox="1"/>
          <p:nvPr/>
        </p:nvSpPr>
        <p:spPr>
          <a:xfrm>
            <a:off x="685800" y="1752600"/>
            <a:ext cx="3426461" cy="4182110"/>
          </a:xfrm>
          <a:prstGeom prst="rect">
            <a:avLst/>
          </a:prstGeom>
        </p:spPr>
        <p:txBody>
          <a:bodyPr vert="horz" wrap="square" lIns="0" tIns="92075" rIns="0" bIns="0" rtlCol="0">
            <a:spAutoFit/>
          </a:bodyPr>
          <a:lstStyle/>
          <a:p>
            <a:pPr marL="241300" indent="-228600">
              <a:lnSpc>
                <a:spcPct val="100000"/>
              </a:lnSpc>
              <a:spcBef>
                <a:spcPts val="725"/>
              </a:spcBef>
              <a:buFont typeface="Arial"/>
              <a:buChar char="•"/>
              <a:tabLst>
                <a:tab pos="241300" algn="l"/>
              </a:tabLst>
            </a:pPr>
            <a:r>
              <a:rPr sz="2400" spc="-85" dirty="0">
                <a:solidFill>
                  <a:srgbClr val="203864"/>
                </a:solidFill>
                <a:latin typeface="Trebuchet MS"/>
                <a:cs typeface="Trebuchet MS"/>
              </a:rPr>
              <a:t>BIOES </a:t>
            </a:r>
            <a:r>
              <a:rPr sz="2400" spc="-130" dirty="0">
                <a:solidFill>
                  <a:srgbClr val="203864"/>
                </a:solidFill>
                <a:latin typeface="Trebuchet MS"/>
                <a:cs typeface="Trebuchet MS"/>
              </a:rPr>
              <a:t>labeling</a:t>
            </a:r>
            <a:r>
              <a:rPr sz="2400" spc="-315" dirty="0">
                <a:solidFill>
                  <a:srgbClr val="203864"/>
                </a:solidFill>
                <a:latin typeface="Trebuchet MS"/>
                <a:cs typeface="Trebuchet MS"/>
              </a:rPr>
              <a:t> </a:t>
            </a:r>
            <a:r>
              <a:rPr sz="2400" spc="-130" dirty="0">
                <a:solidFill>
                  <a:srgbClr val="203864"/>
                </a:solidFill>
                <a:latin typeface="Trebuchet MS"/>
                <a:cs typeface="Trebuchet MS"/>
              </a:rPr>
              <a:t>schema:</a:t>
            </a:r>
            <a:endParaRPr sz="2400" dirty="0">
              <a:latin typeface="Trebuchet MS"/>
              <a:cs typeface="Trebuchet MS"/>
            </a:endParaRPr>
          </a:p>
          <a:p>
            <a:pPr marL="698500" lvl="1" indent="-228600">
              <a:lnSpc>
                <a:spcPct val="100000"/>
              </a:lnSpc>
              <a:spcBef>
                <a:spcPts val="520"/>
              </a:spcBef>
              <a:buChar char="•"/>
              <a:tabLst>
                <a:tab pos="697865" algn="l"/>
                <a:tab pos="698500" algn="l"/>
              </a:tabLst>
            </a:pPr>
            <a:r>
              <a:rPr sz="2000" dirty="0">
                <a:latin typeface="Arial"/>
                <a:cs typeface="Arial"/>
              </a:rPr>
              <a:t>The</a:t>
            </a:r>
            <a:r>
              <a:rPr sz="2000" spc="-15"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spc="-5" dirty="0">
                <a:latin typeface="Arial"/>
                <a:cs typeface="Arial"/>
              </a:rPr>
              <a:t>European</a:t>
            </a:r>
            <a:r>
              <a:rPr sz="2000" spc="-80" dirty="0">
                <a:latin typeface="Arial"/>
                <a:cs typeface="Arial"/>
              </a:rPr>
              <a:t> </a:t>
            </a:r>
            <a:r>
              <a:rPr sz="2000" spc="-5" dirty="0">
                <a:latin typeface="Arial"/>
                <a:cs typeface="Arial"/>
              </a:rPr>
              <a:t>B-ORG</a:t>
            </a:r>
            <a:endParaRPr sz="2000" dirty="0">
              <a:latin typeface="Arial"/>
              <a:cs typeface="Arial"/>
            </a:endParaRPr>
          </a:p>
          <a:p>
            <a:pPr marL="698500" lvl="1" indent="-228600">
              <a:lnSpc>
                <a:spcPct val="100000"/>
              </a:lnSpc>
              <a:spcBef>
                <a:spcPts val="500"/>
              </a:spcBef>
              <a:buChar char="•"/>
              <a:tabLst>
                <a:tab pos="697865" algn="l"/>
                <a:tab pos="698500" algn="l"/>
              </a:tabLst>
            </a:pPr>
            <a:r>
              <a:rPr sz="2000" dirty="0">
                <a:latin typeface="Arial"/>
                <a:cs typeface="Arial"/>
              </a:rPr>
              <a:t>Commission</a:t>
            </a:r>
            <a:r>
              <a:rPr sz="2000" spc="-90" dirty="0">
                <a:latin typeface="Arial"/>
                <a:cs typeface="Arial"/>
              </a:rPr>
              <a:t> </a:t>
            </a:r>
            <a:r>
              <a:rPr sz="2000" spc="-5" dirty="0">
                <a:latin typeface="Arial"/>
                <a:cs typeface="Arial"/>
              </a:rPr>
              <a:t>E-ORG</a:t>
            </a:r>
            <a:endParaRPr sz="2000" dirty="0">
              <a:latin typeface="Arial"/>
              <a:cs typeface="Arial"/>
            </a:endParaRPr>
          </a:p>
          <a:p>
            <a:pPr marL="698500" lvl="1" indent="-228600">
              <a:lnSpc>
                <a:spcPct val="100000"/>
              </a:lnSpc>
              <a:spcBef>
                <a:spcPts val="505"/>
              </a:spcBef>
              <a:buChar char="•"/>
              <a:tabLst>
                <a:tab pos="697865" algn="l"/>
                <a:tab pos="698500" algn="l"/>
              </a:tabLst>
            </a:pPr>
            <a:r>
              <a:rPr sz="2000" dirty="0">
                <a:latin typeface="Arial"/>
                <a:cs typeface="Arial"/>
              </a:rPr>
              <a:t>said</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on</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spc="-5" dirty="0">
                <a:latin typeface="Arial"/>
                <a:cs typeface="Arial"/>
              </a:rPr>
              <a:t>Thursday</a:t>
            </a:r>
            <a:r>
              <a:rPr sz="2000" spc="-15"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dirty="0">
                <a:latin typeface="Arial"/>
                <a:cs typeface="Arial"/>
              </a:rPr>
              <a:t>it</a:t>
            </a:r>
            <a:r>
              <a:rPr sz="2000" spc="-20" dirty="0">
                <a:latin typeface="Arial"/>
                <a:cs typeface="Arial"/>
              </a:rPr>
              <a:t> </a:t>
            </a:r>
            <a:r>
              <a:rPr sz="2000" dirty="0">
                <a:latin typeface="Arial"/>
                <a:cs typeface="Arial"/>
              </a:rPr>
              <a:t>O</a:t>
            </a:r>
          </a:p>
          <a:p>
            <a:pPr marL="698500" lvl="1" indent="-228600">
              <a:lnSpc>
                <a:spcPct val="100000"/>
              </a:lnSpc>
              <a:spcBef>
                <a:spcPts val="480"/>
              </a:spcBef>
              <a:buChar char="•"/>
              <a:tabLst>
                <a:tab pos="697865" algn="l"/>
                <a:tab pos="698500" algn="l"/>
              </a:tabLst>
            </a:pPr>
            <a:r>
              <a:rPr sz="2000" dirty="0">
                <a:latin typeface="Arial"/>
                <a:cs typeface="Arial"/>
              </a:rPr>
              <a:t>disagreed</a:t>
            </a:r>
            <a:r>
              <a:rPr sz="2000" spc="-20"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with</a:t>
            </a:r>
            <a:r>
              <a:rPr sz="2000" spc="-15" dirty="0">
                <a:latin typeface="Arial"/>
                <a:cs typeface="Arial"/>
              </a:rPr>
              <a:t> </a:t>
            </a:r>
            <a:r>
              <a:rPr sz="2000" dirty="0">
                <a:latin typeface="Arial"/>
                <a:cs typeface="Arial"/>
              </a:rPr>
              <a:t>O</a:t>
            </a:r>
          </a:p>
          <a:p>
            <a:pPr marL="698500" lvl="1" indent="-228600">
              <a:lnSpc>
                <a:spcPct val="100000"/>
              </a:lnSpc>
              <a:spcBef>
                <a:spcPts val="500"/>
              </a:spcBef>
              <a:buChar char="•"/>
              <a:tabLst>
                <a:tab pos="697865" algn="l"/>
                <a:tab pos="698500" algn="l"/>
              </a:tabLst>
            </a:pPr>
            <a:r>
              <a:rPr sz="2000" spc="-5" dirty="0">
                <a:latin typeface="Arial"/>
                <a:cs typeface="Arial"/>
              </a:rPr>
              <a:t>German</a:t>
            </a:r>
            <a:r>
              <a:rPr sz="2000" spc="-20" dirty="0">
                <a:latin typeface="Arial"/>
                <a:cs typeface="Arial"/>
              </a:rPr>
              <a:t> </a:t>
            </a:r>
            <a:r>
              <a:rPr sz="2000" spc="-5" dirty="0">
                <a:latin typeface="Arial"/>
                <a:cs typeface="Arial"/>
              </a:rPr>
              <a:t>S-MISC</a:t>
            </a:r>
            <a:endParaRPr sz="2000" dirty="0">
              <a:latin typeface="Arial"/>
              <a:cs typeface="Arial"/>
            </a:endParaRPr>
          </a:p>
        </p:txBody>
      </p:sp>
      <p:sp>
        <p:nvSpPr>
          <p:cNvPr id="4" name="object 4"/>
          <p:cNvSpPr txBox="1"/>
          <p:nvPr/>
        </p:nvSpPr>
        <p:spPr>
          <a:xfrm>
            <a:off x="6781800" y="2362200"/>
            <a:ext cx="1734820"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Arial"/>
                <a:cs typeface="Arial"/>
              </a:rPr>
              <a:t>Begin </a:t>
            </a:r>
            <a:r>
              <a:rPr sz="1800" spc="-5" dirty="0">
                <a:latin typeface="Arial"/>
                <a:cs typeface="Arial"/>
              </a:rPr>
              <a:t>of</a:t>
            </a:r>
            <a:r>
              <a:rPr sz="1800" spc="-110" dirty="0">
                <a:latin typeface="Arial"/>
                <a:cs typeface="Arial"/>
              </a:rPr>
              <a:t> </a:t>
            </a:r>
            <a:r>
              <a:rPr sz="1800" spc="-50" dirty="0">
                <a:latin typeface="Arial"/>
                <a:cs typeface="Arial"/>
              </a:rPr>
              <a:t>Entity</a:t>
            </a:r>
            <a:endParaRPr sz="1800" dirty="0">
              <a:latin typeface="Arial"/>
              <a:cs typeface="Arial"/>
            </a:endParaRPr>
          </a:p>
        </p:txBody>
      </p:sp>
      <p:sp>
        <p:nvSpPr>
          <p:cNvPr id="5" name="object 5"/>
          <p:cNvSpPr txBox="1"/>
          <p:nvPr/>
        </p:nvSpPr>
        <p:spPr>
          <a:xfrm>
            <a:off x="6781800" y="2950465"/>
            <a:ext cx="1582420" cy="299720"/>
          </a:xfrm>
          <a:prstGeom prst="rect">
            <a:avLst/>
          </a:prstGeom>
        </p:spPr>
        <p:txBody>
          <a:bodyPr vert="horz" wrap="square" lIns="0" tIns="12700" rIns="0" bIns="0" rtlCol="0">
            <a:spAutoFit/>
          </a:bodyPr>
          <a:lstStyle/>
          <a:p>
            <a:pPr marL="12700">
              <a:lnSpc>
                <a:spcPct val="100000"/>
              </a:lnSpc>
              <a:spcBef>
                <a:spcPts val="100"/>
              </a:spcBef>
            </a:pPr>
            <a:r>
              <a:rPr sz="1800" spc="-145" dirty="0">
                <a:latin typeface="Arial"/>
                <a:cs typeface="Arial"/>
              </a:rPr>
              <a:t>End </a:t>
            </a:r>
            <a:r>
              <a:rPr sz="1800" spc="-5" dirty="0">
                <a:latin typeface="Arial"/>
                <a:cs typeface="Arial"/>
              </a:rPr>
              <a:t>of</a:t>
            </a:r>
            <a:r>
              <a:rPr sz="1800" spc="-90" dirty="0">
                <a:latin typeface="Arial"/>
                <a:cs typeface="Arial"/>
              </a:rPr>
              <a:t> </a:t>
            </a:r>
            <a:r>
              <a:rPr sz="1800" spc="-50" dirty="0">
                <a:latin typeface="Arial"/>
                <a:cs typeface="Arial"/>
              </a:rPr>
              <a:t>Entity</a:t>
            </a:r>
            <a:endParaRPr sz="1800" dirty="0">
              <a:latin typeface="Arial"/>
              <a:cs typeface="Arial"/>
            </a:endParaRPr>
          </a:p>
        </p:txBody>
      </p:sp>
      <p:sp>
        <p:nvSpPr>
          <p:cNvPr id="6" name="object 6"/>
          <p:cNvSpPr txBox="1"/>
          <p:nvPr/>
        </p:nvSpPr>
        <p:spPr>
          <a:xfrm>
            <a:off x="6781800" y="5663185"/>
            <a:ext cx="1811020"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Arial"/>
                <a:cs typeface="Arial"/>
              </a:rPr>
              <a:t>Singleton</a:t>
            </a:r>
            <a:r>
              <a:rPr sz="1800" spc="-140" dirty="0">
                <a:latin typeface="Arial"/>
                <a:cs typeface="Arial"/>
              </a:rPr>
              <a:t> </a:t>
            </a:r>
            <a:r>
              <a:rPr sz="1800" spc="-50" dirty="0">
                <a:latin typeface="Arial"/>
                <a:cs typeface="Arial"/>
              </a:rPr>
              <a:t>Entity</a:t>
            </a:r>
            <a:endParaRPr sz="1800" dirty="0">
              <a:latin typeface="Arial"/>
              <a:cs typeface="Arial"/>
            </a:endParaRPr>
          </a:p>
        </p:txBody>
      </p:sp>
      <p:sp>
        <p:nvSpPr>
          <p:cNvPr id="7" name="object 7"/>
          <p:cNvSpPr/>
          <p:nvPr/>
        </p:nvSpPr>
        <p:spPr>
          <a:xfrm>
            <a:off x="3657600" y="2501086"/>
            <a:ext cx="3071495" cy="329565"/>
          </a:xfrm>
          <a:custGeom>
            <a:avLst/>
            <a:gdLst/>
            <a:ahLst/>
            <a:cxnLst/>
            <a:rect l="l" t="t" r="r" b="b"/>
            <a:pathLst>
              <a:path w="3071495" h="329564">
                <a:moveTo>
                  <a:pt x="72339" y="253250"/>
                </a:moveTo>
                <a:lnTo>
                  <a:pt x="0" y="298246"/>
                </a:lnTo>
                <a:lnTo>
                  <a:pt x="79400" y="329120"/>
                </a:lnTo>
                <a:lnTo>
                  <a:pt x="77155" y="305003"/>
                </a:lnTo>
                <a:lnTo>
                  <a:pt x="64388" y="305003"/>
                </a:lnTo>
                <a:lnTo>
                  <a:pt x="62039" y="279717"/>
                </a:lnTo>
                <a:lnTo>
                  <a:pt x="74692" y="278540"/>
                </a:lnTo>
                <a:lnTo>
                  <a:pt x="72339" y="253250"/>
                </a:lnTo>
                <a:close/>
              </a:path>
              <a:path w="3071495" h="329564">
                <a:moveTo>
                  <a:pt x="74692" y="278540"/>
                </a:moveTo>
                <a:lnTo>
                  <a:pt x="62039" y="279717"/>
                </a:lnTo>
                <a:lnTo>
                  <a:pt x="64388" y="305003"/>
                </a:lnTo>
                <a:lnTo>
                  <a:pt x="77046" y="303825"/>
                </a:lnTo>
                <a:lnTo>
                  <a:pt x="74692" y="278540"/>
                </a:lnTo>
                <a:close/>
              </a:path>
              <a:path w="3071495" h="329564">
                <a:moveTo>
                  <a:pt x="77046" y="303825"/>
                </a:moveTo>
                <a:lnTo>
                  <a:pt x="64388" y="305003"/>
                </a:lnTo>
                <a:lnTo>
                  <a:pt x="77155" y="305003"/>
                </a:lnTo>
                <a:lnTo>
                  <a:pt x="77046" y="303825"/>
                </a:lnTo>
                <a:close/>
              </a:path>
              <a:path w="3071495" h="329564">
                <a:moveTo>
                  <a:pt x="3068586" y="0"/>
                </a:moveTo>
                <a:lnTo>
                  <a:pt x="74692" y="278540"/>
                </a:lnTo>
                <a:lnTo>
                  <a:pt x="77046" y="303825"/>
                </a:lnTo>
                <a:lnTo>
                  <a:pt x="3070948" y="25298"/>
                </a:lnTo>
                <a:lnTo>
                  <a:pt x="3068586" y="0"/>
                </a:lnTo>
                <a:close/>
              </a:path>
            </a:pathLst>
          </a:custGeom>
          <a:solidFill>
            <a:srgbClr val="4472C4"/>
          </a:solidFill>
        </p:spPr>
        <p:txBody>
          <a:bodyPr wrap="square" lIns="0" tIns="0" rIns="0" bIns="0" rtlCol="0"/>
          <a:lstStyle/>
          <a:p>
            <a:endParaRPr/>
          </a:p>
        </p:txBody>
      </p:sp>
      <p:sp>
        <p:nvSpPr>
          <p:cNvPr id="8" name="object 8"/>
          <p:cNvSpPr/>
          <p:nvPr/>
        </p:nvSpPr>
        <p:spPr>
          <a:xfrm>
            <a:off x="3905796" y="3088207"/>
            <a:ext cx="2821940" cy="126364"/>
          </a:xfrm>
          <a:custGeom>
            <a:avLst/>
            <a:gdLst/>
            <a:ahLst/>
            <a:cxnLst/>
            <a:rect l="l" t="t" r="r" b="b"/>
            <a:pathLst>
              <a:path w="2821940" h="126364">
                <a:moveTo>
                  <a:pt x="75120" y="49771"/>
                </a:moveTo>
                <a:lnTo>
                  <a:pt x="0" y="89941"/>
                </a:lnTo>
                <a:lnTo>
                  <a:pt x="77203" y="125945"/>
                </a:lnTo>
                <a:lnTo>
                  <a:pt x="76518" y="100901"/>
                </a:lnTo>
                <a:lnTo>
                  <a:pt x="63817" y="100901"/>
                </a:lnTo>
                <a:lnTo>
                  <a:pt x="63131" y="75514"/>
                </a:lnTo>
                <a:lnTo>
                  <a:pt x="75814" y="75166"/>
                </a:lnTo>
                <a:lnTo>
                  <a:pt x="75120" y="49771"/>
                </a:lnTo>
                <a:close/>
              </a:path>
              <a:path w="2821940" h="126364">
                <a:moveTo>
                  <a:pt x="75814" y="75166"/>
                </a:moveTo>
                <a:lnTo>
                  <a:pt x="63131" y="75514"/>
                </a:lnTo>
                <a:lnTo>
                  <a:pt x="63817" y="100901"/>
                </a:lnTo>
                <a:lnTo>
                  <a:pt x="76509" y="100554"/>
                </a:lnTo>
                <a:lnTo>
                  <a:pt x="75814" y="75166"/>
                </a:lnTo>
                <a:close/>
              </a:path>
              <a:path w="2821940" h="126364">
                <a:moveTo>
                  <a:pt x="76509" y="100554"/>
                </a:moveTo>
                <a:lnTo>
                  <a:pt x="63817" y="100901"/>
                </a:lnTo>
                <a:lnTo>
                  <a:pt x="76518" y="100901"/>
                </a:lnTo>
                <a:lnTo>
                  <a:pt x="76509" y="100554"/>
                </a:lnTo>
                <a:close/>
              </a:path>
              <a:path w="2821940" h="126364">
                <a:moveTo>
                  <a:pt x="2821228" y="0"/>
                </a:moveTo>
                <a:lnTo>
                  <a:pt x="75814" y="75166"/>
                </a:lnTo>
                <a:lnTo>
                  <a:pt x="76509" y="100554"/>
                </a:lnTo>
                <a:lnTo>
                  <a:pt x="2821914" y="25387"/>
                </a:lnTo>
                <a:lnTo>
                  <a:pt x="2821228" y="0"/>
                </a:lnTo>
                <a:close/>
              </a:path>
            </a:pathLst>
          </a:custGeom>
          <a:solidFill>
            <a:srgbClr val="4472C4"/>
          </a:solidFill>
        </p:spPr>
        <p:txBody>
          <a:bodyPr wrap="square" lIns="0" tIns="0" rIns="0" bIns="0" rtlCol="0"/>
          <a:lstStyle/>
          <a:p>
            <a:endParaRPr/>
          </a:p>
        </p:txBody>
      </p:sp>
      <p:sp>
        <p:nvSpPr>
          <p:cNvPr id="9" name="object 9"/>
          <p:cNvSpPr/>
          <p:nvPr/>
        </p:nvSpPr>
        <p:spPr>
          <a:xfrm>
            <a:off x="3657600" y="5715000"/>
            <a:ext cx="3070225" cy="112395"/>
          </a:xfrm>
          <a:custGeom>
            <a:avLst/>
            <a:gdLst/>
            <a:ahLst/>
            <a:cxnLst/>
            <a:rect l="l" t="t" r="r" b="b"/>
            <a:pathLst>
              <a:path w="3070225" h="112395">
                <a:moveTo>
                  <a:pt x="76441" y="25394"/>
                </a:moveTo>
                <a:lnTo>
                  <a:pt x="75920" y="50789"/>
                </a:lnTo>
                <a:lnTo>
                  <a:pt x="3069513" y="111977"/>
                </a:lnTo>
                <a:lnTo>
                  <a:pt x="3070021" y="86583"/>
                </a:lnTo>
                <a:lnTo>
                  <a:pt x="76441" y="25394"/>
                </a:lnTo>
                <a:close/>
              </a:path>
              <a:path w="3070225" h="112395">
                <a:moveTo>
                  <a:pt x="76962" y="0"/>
                </a:moveTo>
                <a:lnTo>
                  <a:pt x="0" y="36534"/>
                </a:lnTo>
                <a:lnTo>
                  <a:pt x="75399" y="76183"/>
                </a:lnTo>
                <a:lnTo>
                  <a:pt x="75920" y="50789"/>
                </a:lnTo>
                <a:lnTo>
                  <a:pt x="63220" y="50529"/>
                </a:lnTo>
                <a:lnTo>
                  <a:pt x="63728" y="25134"/>
                </a:lnTo>
                <a:lnTo>
                  <a:pt x="76446" y="25134"/>
                </a:lnTo>
                <a:lnTo>
                  <a:pt x="76962" y="0"/>
                </a:lnTo>
                <a:close/>
              </a:path>
              <a:path w="3070225" h="112395">
                <a:moveTo>
                  <a:pt x="63728" y="25134"/>
                </a:moveTo>
                <a:lnTo>
                  <a:pt x="63220" y="50529"/>
                </a:lnTo>
                <a:lnTo>
                  <a:pt x="75920" y="50789"/>
                </a:lnTo>
                <a:lnTo>
                  <a:pt x="76441" y="25394"/>
                </a:lnTo>
                <a:lnTo>
                  <a:pt x="63728" y="25134"/>
                </a:lnTo>
                <a:close/>
              </a:path>
              <a:path w="3070225" h="112395">
                <a:moveTo>
                  <a:pt x="76446" y="25134"/>
                </a:moveTo>
                <a:lnTo>
                  <a:pt x="63728" y="25134"/>
                </a:lnTo>
                <a:lnTo>
                  <a:pt x="76441" y="25394"/>
                </a:lnTo>
                <a:lnTo>
                  <a:pt x="76446" y="25134"/>
                </a:lnTo>
                <a:close/>
              </a:path>
            </a:pathLst>
          </a:custGeom>
          <a:solidFill>
            <a:srgbClr val="4472C4"/>
          </a:solidFill>
        </p:spPr>
        <p:txBody>
          <a:bodyPr wrap="square" lIns="0" tIns="0" rIns="0" bIns="0" rtlCol="0"/>
          <a:lstStyle/>
          <a:p>
            <a:endParaRPr/>
          </a:p>
        </p:txBody>
      </p:sp>
      <p:sp>
        <p:nvSpPr>
          <p:cNvPr id="10" name="object 10"/>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56</a:t>
            </a:fld>
            <a:endParaRPr spc="-70" dirty="0"/>
          </a:p>
        </p:txBody>
      </p:sp>
    </p:spTree>
    <p:extLst>
      <p:ext uri="{BB962C8B-B14F-4D97-AF65-F5344CB8AC3E}">
        <p14:creationId xmlns:p14="http://schemas.microsoft.com/office/powerpoint/2010/main" val="4005299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7362825" cy="695960"/>
          </a:xfrm>
          <a:prstGeom prst="rect">
            <a:avLst/>
          </a:prstGeom>
        </p:spPr>
        <p:txBody>
          <a:bodyPr vert="horz" wrap="square" lIns="0" tIns="12700" rIns="0" bIns="0" rtlCol="0">
            <a:spAutoFit/>
          </a:bodyPr>
          <a:lstStyle/>
          <a:p>
            <a:pPr marL="12700">
              <a:lnSpc>
                <a:spcPct val="100000"/>
              </a:lnSpc>
              <a:spcBef>
                <a:spcPts val="100"/>
              </a:spcBef>
            </a:pPr>
            <a:r>
              <a:rPr sz="4400" spc="-5" dirty="0"/>
              <a:t>Encoding labels </a:t>
            </a:r>
            <a:r>
              <a:rPr sz="4400" dirty="0"/>
              <a:t>for</a:t>
            </a:r>
            <a:r>
              <a:rPr sz="4400" spc="-25" dirty="0"/>
              <a:t> </a:t>
            </a:r>
            <a:r>
              <a:rPr sz="4400" dirty="0"/>
              <a:t>sequence</a:t>
            </a:r>
            <a:endParaRPr sz="4400"/>
          </a:p>
        </p:txBody>
      </p:sp>
      <p:sp>
        <p:nvSpPr>
          <p:cNvPr id="3" name="object 3"/>
          <p:cNvSpPr txBox="1"/>
          <p:nvPr/>
        </p:nvSpPr>
        <p:spPr>
          <a:xfrm>
            <a:off x="685800" y="1752600"/>
            <a:ext cx="4340861" cy="4182110"/>
          </a:xfrm>
          <a:prstGeom prst="rect">
            <a:avLst/>
          </a:prstGeom>
        </p:spPr>
        <p:txBody>
          <a:bodyPr vert="horz" wrap="square" lIns="0" tIns="92075" rIns="0" bIns="0" rtlCol="0">
            <a:spAutoFit/>
          </a:bodyPr>
          <a:lstStyle/>
          <a:p>
            <a:pPr marL="241300" indent="-228600">
              <a:lnSpc>
                <a:spcPct val="100000"/>
              </a:lnSpc>
              <a:spcBef>
                <a:spcPts val="725"/>
              </a:spcBef>
              <a:buFont typeface="Arial"/>
              <a:buChar char="•"/>
              <a:tabLst>
                <a:tab pos="241300" algn="l"/>
              </a:tabLst>
            </a:pPr>
            <a:r>
              <a:rPr sz="2400" spc="-70" dirty="0">
                <a:solidFill>
                  <a:srgbClr val="203864"/>
                </a:solidFill>
                <a:latin typeface="Trebuchet MS"/>
                <a:cs typeface="Trebuchet MS"/>
              </a:rPr>
              <a:t>BIO </a:t>
            </a:r>
            <a:r>
              <a:rPr sz="2400" spc="-390" dirty="0">
                <a:solidFill>
                  <a:srgbClr val="203864"/>
                </a:solidFill>
                <a:latin typeface="Trebuchet MS"/>
                <a:cs typeface="Trebuchet MS"/>
              </a:rPr>
              <a:t>/ </a:t>
            </a:r>
            <a:r>
              <a:rPr sz="2400" spc="-85" dirty="0">
                <a:solidFill>
                  <a:srgbClr val="203864"/>
                </a:solidFill>
                <a:latin typeface="Trebuchet MS"/>
                <a:cs typeface="Trebuchet MS"/>
              </a:rPr>
              <a:t>BIOES </a:t>
            </a:r>
            <a:r>
              <a:rPr sz="2400" spc="-130" dirty="0">
                <a:solidFill>
                  <a:srgbClr val="203864"/>
                </a:solidFill>
                <a:latin typeface="Trebuchet MS"/>
                <a:cs typeface="Trebuchet MS"/>
              </a:rPr>
              <a:t>labeling</a:t>
            </a:r>
            <a:r>
              <a:rPr sz="2400" spc="-555" dirty="0">
                <a:solidFill>
                  <a:srgbClr val="203864"/>
                </a:solidFill>
                <a:latin typeface="Trebuchet MS"/>
                <a:cs typeface="Trebuchet MS"/>
              </a:rPr>
              <a:t> </a:t>
            </a:r>
            <a:r>
              <a:rPr sz="2400" spc="-130" dirty="0">
                <a:solidFill>
                  <a:srgbClr val="203864"/>
                </a:solidFill>
                <a:latin typeface="Trebuchet MS"/>
                <a:cs typeface="Trebuchet MS"/>
              </a:rPr>
              <a:t>schema:</a:t>
            </a:r>
            <a:endParaRPr sz="2400" dirty="0">
              <a:latin typeface="Trebuchet MS"/>
              <a:cs typeface="Trebuchet MS"/>
            </a:endParaRPr>
          </a:p>
          <a:p>
            <a:pPr marL="698500" lvl="1" indent="-228600">
              <a:lnSpc>
                <a:spcPct val="100000"/>
              </a:lnSpc>
              <a:spcBef>
                <a:spcPts val="520"/>
              </a:spcBef>
              <a:buChar char="•"/>
              <a:tabLst>
                <a:tab pos="697865" algn="l"/>
                <a:tab pos="698500" algn="l"/>
              </a:tabLst>
            </a:pPr>
            <a:r>
              <a:rPr sz="2000" dirty="0">
                <a:latin typeface="Arial"/>
                <a:cs typeface="Arial"/>
              </a:rPr>
              <a:t>The</a:t>
            </a:r>
            <a:r>
              <a:rPr sz="2000" spc="-15"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spc="-5" dirty="0">
                <a:latin typeface="Arial"/>
                <a:cs typeface="Arial"/>
              </a:rPr>
              <a:t>European</a:t>
            </a:r>
            <a:r>
              <a:rPr sz="2000" spc="-15" dirty="0">
                <a:latin typeface="Arial"/>
                <a:cs typeface="Arial"/>
              </a:rPr>
              <a:t> </a:t>
            </a:r>
            <a:r>
              <a:rPr sz="2000" spc="-5" dirty="0">
                <a:latin typeface="Arial"/>
                <a:cs typeface="Arial"/>
              </a:rPr>
              <a:t>B-ORG</a:t>
            </a:r>
            <a:endParaRPr sz="2000" dirty="0">
              <a:latin typeface="Arial"/>
              <a:cs typeface="Arial"/>
            </a:endParaRPr>
          </a:p>
          <a:p>
            <a:pPr marL="698500" lvl="1" indent="-228600">
              <a:lnSpc>
                <a:spcPct val="100000"/>
              </a:lnSpc>
              <a:spcBef>
                <a:spcPts val="500"/>
              </a:spcBef>
              <a:buChar char="•"/>
              <a:tabLst>
                <a:tab pos="697865" algn="l"/>
                <a:tab pos="698500" algn="l"/>
              </a:tabLst>
            </a:pPr>
            <a:r>
              <a:rPr sz="2000" dirty="0">
                <a:latin typeface="Arial"/>
                <a:cs typeface="Arial"/>
              </a:rPr>
              <a:t>Commission</a:t>
            </a:r>
            <a:r>
              <a:rPr sz="2000" spc="-20" dirty="0">
                <a:latin typeface="Arial"/>
                <a:cs typeface="Arial"/>
              </a:rPr>
              <a:t> </a:t>
            </a:r>
            <a:r>
              <a:rPr sz="2000" spc="-5" dirty="0">
                <a:latin typeface="Arial"/>
                <a:cs typeface="Arial"/>
              </a:rPr>
              <a:t>E-ORG</a:t>
            </a:r>
            <a:endParaRPr sz="2000" dirty="0">
              <a:latin typeface="Arial"/>
              <a:cs typeface="Arial"/>
            </a:endParaRPr>
          </a:p>
          <a:p>
            <a:pPr marL="698500" lvl="1" indent="-228600">
              <a:lnSpc>
                <a:spcPct val="100000"/>
              </a:lnSpc>
              <a:spcBef>
                <a:spcPts val="505"/>
              </a:spcBef>
              <a:buChar char="•"/>
              <a:tabLst>
                <a:tab pos="697865" algn="l"/>
                <a:tab pos="698500" algn="l"/>
              </a:tabLst>
            </a:pPr>
            <a:r>
              <a:rPr sz="2000" dirty="0">
                <a:latin typeface="Arial"/>
                <a:cs typeface="Arial"/>
              </a:rPr>
              <a:t>said</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on</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spc="-5" dirty="0">
                <a:latin typeface="Arial"/>
                <a:cs typeface="Arial"/>
              </a:rPr>
              <a:t>Thursday</a:t>
            </a:r>
            <a:r>
              <a:rPr sz="2000" spc="-15" dirty="0">
                <a:latin typeface="Arial"/>
                <a:cs typeface="Arial"/>
              </a:rPr>
              <a:t> </a:t>
            </a:r>
            <a:r>
              <a:rPr sz="2000" dirty="0">
                <a:latin typeface="Arial"/>
                <a:cs typeface="Arial"/>
              </a:rPr>
              <a:t>O</a:t>
            </a:r>
          </a:p>
          <a:p>
            <a:pPr marL="698500" lvl="1" indent="-228600">
              <a:lnSpc>
                <a:spcPct val="100000"/>
              </a:lnSpc>
              <a:spcBef>
                <a:spcPts val="600"/>
              </a:spcBef>
              <a:buChar char="•"/>
              <a:tabLst>
                <a:tab pos="697865" algn="l"/>
                <a:tab pos="698500" algn="l"/>
              </a:tabLst>
            </a:pPr>
            <a:r>
              <a:rPr sz="2000" dirty="0">
                <a:latin typeface="Arial"/>
                <a:cs typeface="Arial"/>
              </a:rPr>
              <a:t>it</a:t>
            </a:r>
            <a:r>
              <a:rPr sz="2000" spc="-20" dirty="0">
                <a:latin typeface="Arial"/>
                <a:cs typeface="Arial"/>
              </a:rPr>
              <a:t> </a:t>
            </a:r>
            <a:r>
              <a:rPr sz="2000" dirty="0">
                <a:latin typeface="Arial"/>
                <a:cs typeface="Arial"/>
              </a:rPr>
              <a:t>O</a:t>
            </a:r>
          </a:p>
          <a:p>
            <a:pPr marL="698500" lvl="1" indent="-228600">
              <a:lnSpc>
                <a:spcPct val="100000"/>
              </a:lnSpc>
              <a:spcBef>
                <a:spcPts val="480"/>
              </a:spcBef>
              <a:buChar char="•"/>
              <a:tabLst>
                <a:tab pos="697865" algn="l"/>
                <a:tab pos="698500" algn="l"/>
              </a:tabLst>
            </a:pPr>
            <a:r>
              <a:rPr sz="2000" dirty="0">
                <a:latin typeface="Arial"/>
                <a:cs typeface="Arial"/>
              </a:rPr>
              <a:t>disagreed</a:t>
            </a:r>
            <a:r>
              <a:rPr sz="2000" spc="-15" dirty="0">
                <a:latin typeface="Arial"/>
                <a:cs typeface="Arial"/>
              </a:rPr>
              <a:t> </a:t>
            </a:r>
            <a:r>
              <a:rPr sz="2000" dirty="0">
                <a:latin typeface="Arial"/>
                <a:cs typeface="Arial"/>
              </a:rPr>
              <a:t>O</a:t>
            </a:r>
          </a:p>
          <a:p>
            <a:pPr marL="698500" lvl="1" indent="-228600">
              <a:lnSpc>
                <a:spcPct val="100000"/>
              </a:lnSpc>
              <a:spcBef>
                <a:spcPts val="505"/>
              </a:spcBef>
              <a:buChar char="•"/>
              <a:tabLst>
                <a:tab pos="697865" algn="l"/>
                <a:tab pos="698500" algn="l"/>
              </a:tabLst>
            </a:pPr>
            <a:r>
              <a:rPr sz="2000" dirty="0">
                <a:latin typeface="Arial"/>
                <a:cs typeface="Arial"/>
              </a:rPr>
              <a:t>with</a:t>
            </a:r>
            <a:r>
              <a:rPr sz="2000" spc="-15" dirty="0">
                <a:latin typeface="Arial"/>
                <a:cs typeface="Arial"/>
              </a:rPr>
              <a:t> </a:t>
            </a:r>
            <a:r>
              <a:rPr sz="2000" dirty="0">
                <a:latin typeface="Arial"/>
                <a:cs typeface="Arial"/>
              </a:rPr>
              <a:t>O</a:t>
            </a:r>
          </a:p>
          <a:p>
            <a:pPr marL="698500" lvl="1" indent="-228600">
              <a:lnSpc>
                <a:spcPct val="100000"/>
              </a:lnSpc>
              <a:spcBef>
                <a:spcPts val="500"/>
              </a:spcBef>
              <a:buChar char="•"/>
              <a:tabLst>
                <a:tab pos="697865" algn="l"/>
                <a:tab pos="698500" algn="l"/>
              </a:tabLst>
            </a:pPr>
            <a:r>
              <a:rPr sz="2000" spc="-5" dirty="0">
                <a:latin typeface="Arial"/>
                <a:cs typeface="Arial"/>
              </a:rPr>
              <a:t>German</a:t>
            </a:r>
            <a:r>
              <a:rPr sz="2000" spc="-15" dirty="0">
                <a:latin typeface="Arial"/>
                <a:cs typeface="Arial"/>
              </a:rPr>
              <a:t> </a:t>
            </a:r>
            <a:r>
              <a:rPr sz="2000" spc="-5" dirty="0">
                <a:latin typeface="Arial"/>
                <a:cs typeface="Arial"/>
              </a:rPr>
              <a:t>S-MISC</a:t>
            </a:r>
            <a:endParaRPr sz="2000" dirty="0">
              <a:latin typeface="Arial"/>
              <a:cs typeface="Arial"/>
            </a:endParaRPr>
          </a:p>
        </p:txBody>
      </p:sp>
      <p:sp>
        <p:nvSpPr>
          <p:cNvPr id="4" name="object 4"/>
          <p:cNvSpPr/>
          <p:nvPr/>
        </p:nvSpPr>
        <p:spPr>
          <a:xfrm>
            <a:off x="4135882" y="3352203"/>
            <a:ext cx="1594485" cy="789940"/>
          </a:xfrm>
          <a:custGeom>
            <a:avLst/>
            <a:gdLst/>
            <a:ahLst/>
            <a:cxnLst/>
            <a:rect l="l" t="t" r="r" b="b"/>
            <a:pathLst>
              <a:path w="1594485" h="789939">
                <a:moveTo>
                  <a:pt x="1199464" y="0"/>
                </a:moveTo>
                <a:lnTo>
                  <a:pt x="1199464" y="197421"/>
                </a:lnTo>
                <a:lnTo>
                  <a:pt x="0" y="197421"/>
                </a:lnTo>
                <a:lnTo>
                  <a:pt x="0" y="592277"/>
                </a:lnTo>
                <a:lnTo>
                  <a:pt x="1199464" y="592277"/>
                </a:lnTo>
                <a:lnTo>
                  <a:pt x="1199464" y="789711"/>
                </a:lnTo>
                <a:lnTo>
                  <a:pt x="1594319" y="394855"/>
                </a:lnTo>
                <a:lnTo>
                  <a:pt x="1199464" y="0"/>
                </a:lnTo>
                <a:close/>
              </a:path>
            </a:pathLst>
          </a:custGeom>
          <a:solidFill>
            <a:srgbClr val="4472C4"/>
          </a:solidFill>
        </p:spPr>
        <p:txBody>
          <a:bodyPr wrap="square" lIns="0" tIns="0" rIns="0" bIns="0" rtlCol="0"/>
          <a:lstStyle/>
          <a:p>
            <a:endParaRPr/>
          </a:p>
        </p:txBody>
      </p:sp>
      <p:sp>
        <p:nvSpPr>
          <p:cNvPr id="5" name="object 5"/>
          <p:cNvSpPr/>
          <p:nvPr/>
        </p:nvSpPr>
        <p:spPr>
          <a:xfrm>
            <a:off x="4135882" y="3352203"/>
            <a:ext cx="1594485" cy="789940"/>
          </a:xfrm>
          <a:custGeom>
            <a:avLst/>
            <a:gdLst/>
            <a:ahLst/>
            <a:cxnLst/>
            <a:rect l="l" t="t" r="r" b="b"/>
            <a:pathLst>
              <a:path w="1594485" h="789939">
                <a:moveTo>
                  <a:pt x="0" y="197428"/>
                </a:moveTo>
                <a:lnTo>
                  <a:pt x="1199470" y="197428"/>
                </a:lnTo>
                <a:lnTo>
                  <a:pt x="1199470" y="0"/>
                </a:lnTo>
                <a:lnTo>
                  <a:pt x="1594320" y="394856"/>
                </a:lnTo>
                <a:lnTo>
                  <a:pt x="1199470" y="789710"/>
                </a:lnTo>
                <a:lnTo>
                  <a:pt x="1199470" y="592282"/>
                </a:lnTo>
                <a:lnTo>
                  <a:pt x="0" y="592282"/>
                </a:lnTo>
                <a:lnTo>
                  <a:pt x="0" y="197428"/>
                </a:lnTo>
                <a:close/>
              </a:path>
            </a:pathLst>
          </a:custGeom>
          <a:ln w="12700">
            <a:solidFill>
              <a:srgbClr val="2F528F"/>
            </a:solidFill>
          </a:ln>
        </p:spPr>
        <p:txBody>
          <a:bodyPr wrap="square" lIns="0" tIns="0" rIns="0" bIns="0" rtlCol="0"/>
          <a:lstStyle/>
          <a:p>
            <a:endParaRPr/>
          </a:p>
        </p:txBody>
      </p:sp>
      <p:sp>
        <p:nvSpPr>
          <p:cNvPr id="6" name="object 6"/>
          <p:cNvSpPr/>
          <p:nvPr/>
        </p:nvSpPr>
        <p:spPr>
          <a:xfrm>
            <a:off x="6351615" y="2410091"/>
            <a:ext cx="1372870" cy="127000"/>
          </a:xfrm>
          <a:custGeom>
            <a:avLst/>
            <a:gdLst/>
            <a:ahLst/>
            <a:cxnLst/>
            <a:rect l="l" t="t" r="r" b="b"/>
            <a:pathLst>
              <a:path w="1372870" h="127000">
                <a:moveTo>
                  <a:pt x="0" y="127002"/>
                </a:moveTo>
                <a:lnTo>
                  <a:pt x="9980" y="77567"/>
                </a:lnTo>
                <a:lnTo>
                  <a:pt x="37197" y="37197"/>
                </a:lnTo>
                <a:lnTo>
                  <a:pt x="77565" y="9980"/>
                </a:lnTo>
                <a:lnTo>
                  <a:pt x="127000" y="0"/>
                </a:lnTo>
                <a:lnTo>
                  <a:pt x="1245598" y="0"/>
                </a:lnTo>
                <a:lnTo>
                  <a:pt x="1295033" y="9980"/>
                </a:lnTo>
                <a:lnTo>
                  <a:pt x="1335402" y="37197"/>
                </a:lnTo>
                <a:lnTo>
                  <a:pt x="1362620" y="77567"/>
                </a:lnTo>
                <a:lnTo>
                  <a:pt x="1372600" y="127002"/>
                </a:lnTo>
              </a:path>
            </a:pathLst>
          </a:custGeom>
          <a:ln w="12700">
            <a:solidFill>
              <a:srgbClr val="4472C4"/>
            </a:solidFill>
          </a:ln>
        </p:spPr>
        <p:txBody>
          <a:bodyPr wrap="square" lIns="0" tIns="0" rIns="0" bIns="0" rtlCol="0"/>
          <a:lstStyle/>
          <a:p>
            <a:endParaRPr/>
          </a:p>
        </p:txBody>
      </p:sp>
      <p:sp>
        <p:nvSpPr>
          <p:cNvPr id="7" name="object 7"/>
          <p:cNvSpPr/>
          <p:nvPr/>
        </p:nvSpPr>
        <p:spPr>
          <a:xfrm>
            <a:off x="6351615" y="3045087"/>
            <a:ext cx="1372870" cy="127000"/>
          </a:xfrm>
          <a:custGeom>
            <a:avLst/>
            <a:gdLst/>
            <a:ahLst/>
            <a:cxnLst/>
            <a:rect l="l" t="t" r="r" b="b"/>
            <a:pathLst>
              <a:path w="1372870" h="127000">
                <a:moveTo>
                  <a:pt x="1372600" y="0"/>
                </a:moveTo>
                <a:lnTo>
                  <a:pt x="1362620" y="49434"/>
                </a:lnTo>
                <a:lnTo>
                  <a:pt x="1335402" y="89803"/>
                </a:lnTo>
                <a:lnTo>
                  <a:pt x="1295033" y="117021"/>
                </a:lnTo>
                <a:lnTo>
                  <a:pt x="1245598" y="127002"/>
                </a:lnTo>
                <a:lnTo>
                  <a:pt x="127000" y="127002"/>
                </a:lnTo>
                <a:lnTo>
                  <a:pt x="77565" y="117021"/>
                </a:lnTo>
                <a:lnTo>
                  <a:pt x="37197" y="89803"/>
                </a:lnTo>
                <a:lnTo>
                  <a:pt x="9980" y="49434"/>
                </a:lnTo>
                <a:lnTo>
                  <a:pt x="0" y="0"/>
                </a:lnTo>
              </a:path>
            </a:pathLst>
          </a:custGeom>
          <a:ln w="12700">
            <a:solidFill>
              <a:srgbClr val="4472C4"/>
            </a:solidFill>
          </a:ln>
        </p:spPr>
        <p:txBody>
          <a:bodyPr wrap="square" lIns="0" tIns="0" rIns="0" bIns="0" rtlCol="0"/>
          <a:lstStyle/>
          <a:p>
            <a:endParaRPr/>
          </a:p>
        </p:txBody>
      </p:sp>
      <p:sp>
        <p:nvSpPr>
          <p:cNvPr id="8" name="object 8"/>
          <p:cNvSpPr/>
          <p:nvPr/>
        </p:nvSpPr>
        <p:spPr>
          <a:xfrm>
            <a:off x="6351602" y="5664578"/>
            <a:ext cx="1372870" cy="60325"/>
          </a:xfrm>
          <a:custGeom>
            <a:avLst/>
            <a:gdLst/>
            <a:ahLst/>
            <a:cxnLst/>
            <a:rect l="l" t="t" r="r" b="b"/>
            <a:pathLst>
              <a:path w="1372870" h="60325">
                <a:moveTo>
                  <a:pt x="0" y="59703"/>
                </a:moveTo>
                <a:lnTo>
                  <a:pt x="4691" y="36464"/>
                </a:lnTo>
                <a:lnTo>
                  <a:pt x="17486" y="17486"/>
                </a:lnTo>
                <a:lnTo>
                  <a:pt x="36462" y="4691"/>
                </a:lnTo>
                <a:lnTo>
                  <a:pt x="59700" y="0"/>
                </a:lnTo>
                <a:lnTo>
                  <a:pt x="1312897" y="0"/>
                </a:lnTo>
                <a:lnTo>
                  <a:pt x="1336136" y="4691"/>
                </a:lnTo>
                <a:lnTo>
                  <a:pt x="1355114" y="17486"/>
                </a:lnTo>
                <a:lnTo>
                  <a:pt x="1367909" y="36464"/>
                </a:lnTo>
                <a:lnTo>
                  <a:pt x="1372600" y="59703"/>
                </a:lnTo>
              </a:path>
            </a:pathLst>
          </a:custGeom>
          <a:ln w="12700">
            <a:solidFill>
              <a:srgbClr val="4472C4"/>
            </a:solidFill>
          </a:ln>
        </p:spPr>
        <p:txBody>
          <a:bodyPr wrap="square" lIns="0" tIns="0" rIns="0" bIns="0" rtlCol="0"/>
          <a:lstStyle/>
          <a:p>
            <a:endParaRPr/>
          </a:p>
        </p:txBody>
      </p:sp>
      <p:sp>
        <p:nvSpPr>
          <p:cNvPr id="9" name="object 9"/>
          <p:cNvSpPr/>
          <p:nvPr/>
        </p:nvSpPr>
        <p:spPr>
          <a:xfrm>
            <a:off x="6351602" y="5963088"/>
            <a:ext cx="1372870" cy="60325"/>
          </a:xfrm>
          <a:custGeom>
            <a:avLst/>
            <a:gdLst/>
            <a:ahLst/>
            <a:cxnLst/>
            <a:rect l="l" t="t" r="r" b="b"/>
            <a:pathLst>
              <a:path w="1372870" h="60325">
                <a:moveTo>
                  <a:pt x="1372600" y="0"/>
                </a:moveTo>
                <a:lnTo>
                  <a:pt x="1367909" y="23239"/>
                </a:lnTo>
                <a:lnTo>
                  <a:pt x="1355114" y="42216"/>
                </a:lnTo>
                <a:lnTo>
                  <a:pt x="1336136" y="55011"/>
                </a:lnTo>
                <a:lnTo>
                  <a:pt x="1312897" y="59703"/>
                </a:lnTo>
                <a:lnTo>
                  <a:pt x="59700" y="59703"/>
                </a:lnTo>
                <a:lnTo>
                  <a:pt x="36462" y="55011"/>
                </a:lnTo>
                <a:lnTo>
                  <a:pt x="17486" y="42216"/>
                </a:lnTo>
                <a:lnTo>
                  <a:pt x="4691" y="23239"/>
                </a:lnTo>
                <a:lnTo>
                  <a:pt x="0" y="0"/>
                </a:lnTo>
              </a:path>
            </a:pathLst>
          </a:custGeom>
          <a:ln w="12700">
            <a:solidFill>
              <a:srgbClr val="4472C4"/>
            </a:solidFill>
          </a:ln>
        </p:spPr>
        <p:txBody>
          <a:bodyPr wrap="square" lIns="0" tIns="0" rIns="0" bIns="0" rtlCol="0"/>
          <a:lstStyle/>
          <a:p>
            <a:endParaRPr/>
          </a:p>
        </p:txBody>
      </p:sp>
      <p:sp>
        <p:nvSpPr>
          <p:cNvPr id="10" name="object 10"/>
          <p:cNvSpPr txBox="1"/>
          <p:nvPr/>
        </p:nvSpPr>
        <p:spPr>
          <a:xfrm>
            <a:off x="6477000" y="1907540"/>
            <a:ext cx="1506259" cy="4038465"/>
          </a:xfrm>
          <a:prstGeom prst="rect">
            <a:avLst/>
          </a:prstGeom>
        </p:spPr>
        <p:txBody>
          <a:bodyPr vert="horz" wrap="square" lIns="0" tIns="3175" rIns="0" bIns="0" rtlCol="0">
            <a:spAutoFit/>
          </a:bodyPr>
          <a:lstStyle/>
          <a:p>
            <a:pPr marL="12700" marR="5080">
              <a:lnSpc>
                <a:spcPct val="146700"/>
              </a:lnSpc>
              <a:spcBef>
                <a:spcPts val="25"/>
              </a:spcBef>
            </a:pPr>
            <a:r>
              <a:rPr sz="1800" spc="-130" dirty="0">
                <a:latin typeface="Arial"/>
                <a:cs typeface="Arial"/>
              </a:rPr>
              <a:t>The  </a:t>
            </a:r>
            <a:endParaRPr lang="en-US" sz="1800" spc="-130" dirty="0" smtClean="0">
              <a:latin typeface="Arial"/>
              <a:cs typeface="Arial"/>
            </a:endParaRPr>
          </a:p>
          <a:p>
            <a:pPr marL="12700" marR="5080">
              <a:lnSpc>
                <a:spcPct val="146700"/>
              </a:lnSpc>
              <a:spcBef>
                <a:spcPts val="25"/>
              </a:spcBef>
            </a:pPr>
            <a:r>
              <a:rPr sz="1800" spc="-100" dirty="0" smtClean="0">
                <a:latin typeface="Arial"/>
                <a:cs typeface="Arial"/>
              </a:rPr>
              <a:t>European  </a:t>
            </a:r>
            <a:r>
              <a:rPr sz="1800" spc="-200" dirty="0">
                <a:latin typeface="Arial"/>
                <a:cs typeface="Arial"/>
              </a:rPr>
              <a:t>Co</a:t>
            </a:r>
            <a:r>
              <a:rPr sz="1800" spc="-70" dirty="0">
                <a:latin typeface="Arial"/>
                <a:cs typeface="Arial"/>
              </a:rPr>
              <a:t>mm</a:t>
            </a:r>
            <a:r>
              <a:rPr sz="1800" spc="5" dirty="0">
                <a:latin typeface="Arial"/>
                <a:cs typeface="Arial"/>
              </a:rPr>
              <a:t>i</a:t>
            </a:r>
            <a:r>
              <a:rPr sz="1800" spc="-204" dirty="0">
                <a:latin typeface="Arial"/>
                <a:cs typeface="Arial"/>
              </a:rPr>
              <a:t>ss</a:t>
            </a:r>
            <a:r>
              <a:rPr sz="1800" spc="5" dirty="0">
                <a:latin typeface="Arial"/>
                <a:cs typeface="Arial"/>
              </a:rPr>
              <a:t>i</a:t>
            </a:r>
            <a:r>
              <a:rPr sz="1800" spc="-55" dirty="0">
                <a:latin typeface="Arial"/>
                <a:cs typeface="Arial"/>
              </a:rPr>
              <a:t>o</a:t>
            </a:r>
            <a:r>
              <a:rPr sz="1800" spc="-40" dirty="0">
                <a:latin typeface="Arial"/>
                <a:cs typeface="Arial"/>
              </a:rPr>
              <a:t>n  </a:t>
            </a:r>
            <a:r>
              <a:rPr sz="1800" spc="-100" dirty="0">
                <a:latin typeface="Arial"/>
                <a:cs typeface="Arial"/>
              </a:rPr>
              <a:t>said</a:t>
            </a:r>
            <a:endParaRPr sz="1800" dirty="0">
              <a:latin typeface="Arial"/>
              <a:cs typeface="Arial"/>
            </a:endParaRPr>
          </a:p>
          <a:p>
            <a:pPr marL="12700">
              <a:lnSpc>
                <a:spcPct val="100000"/>
              </a:lnSpc>
              <a:spcBef>
                <a:spcPts val="935"/>
              </a:spcBef>
            </a:pPr>
            <a:r>
              <a:rPr sz="1800" spc="-55" dirty="0">
                <a:latin typeface="Arial"/>
                <a:cs typeface="Arial"/>
              </a:rPr>
              <a:t>on</a:t>
            </a:r>
            <a:endParaRPr sz="1800" dirty="0">
              <a:latin typeface="Arial"/>
              <a:cs typeface="Arial"/>
            </a:endParaRPr>
          </a:p>
          <a:p>
            <a:pPr marL="12700" marR="231775">
              <a:lnSpc>
                <a:spcPct val="145800"/>
              </a:lnSpc>
              <a:spcBef>
                <a:spcPts val="45"/>
              </a:spcBef>
            </a:pPr>
            <a:r>
              <a:rPr sz="1800" spc="-110" dirty="0">
                <a:latin typeface="Arial"/>
                <a:cs typeface="Arial"/>
              </a:rPr>
              <a:t>Thursday  </a:t>
            </a:r>
            <a:endParaRPr lang="en-US" sz="1800" spc="-110" dirty="0" smtClean="0">
              <a:latin typeface="Arial"/>
              <a:cs typeface="Arial"/>
            </a:endParaRPr>
          </a:p>
          <a:p>
            <a:pPr marL="12700" marR="231775">
              <a:lnSpc>
                <a:spcPct val="145800"/>
              </a:lnSpc>
              <a:spcBef>
                <a:spcPts val="45"/>
              </a:spcBef>
            </a:pPr>
            <a:r>
              <a:rPr sz="1800" spc="50" dirty="0" smtClean="0">
                <a:latin typeface="Arial"/>
                <a:cs typeface="Arial"/>
              </a:rPr>
              <a:t>it  </a:t>
            </a:r>
            <a:r>
              <a:rPr sz="1800" spc="-35" dirty="0">
                <a:latin typeface="Arial"/>
                <a:cs typeface="Arial"/>
              </a:rPr>
              <a:t>d</a:t>
            </a:r>
            <a:r>
              <a:rPr sz="1800" spc="-20" dirty="0">
                <a:latin typeface="Arial"/>
                <a:cs typeface="Arial"/>
              </a:rPr>
              <a:t>i</a:t>
            </a:r>
            <a:r>
              <a:rPr sz="1800" spc="-204" dirty="0">
                <a:latin typeface="Arial"/>
                <a:cs typeface="Arial"/>
              </a:rPr>
              <a:t>s</a:t>
            </a:r>
            <a:r>
              <a:rPr sz="1800" spc="-145" dirty="0">
                <a:latin typeface="Arial"/>
                <a:cs typeface="Arial"/>
              </a:rPr>
              <a:t>a</a:t>
            </a:r>
            <a:r>
              <a:rPr sz="1800" spc="-155" dirty="0">
                <a:latin typeface="Arial"/>
                <a:cs typeface="Arial"/>
              </a:rPr>
              <a:t>g</a:t>
            </a:r>
            <a:r>
              <a:rPr sz="1800" spc="-5" dirty="0">
                <a:latin typeface="Arial"/>
                <a:cs typeface="Arial"/>
              </a:rPr>
              <a:t>r</a:t>
            </a:r>
            <a:r>
              <a:rPr sz="1800" spc="-110" dirty="0">
                <a:latin typeface="Arial"/>
                <a:cs typeface="Arial"/>
              </a:rPr>
              <a:t>ee</a:t>
            </a:r>
            <a:r>
              <a:rPr sz="1800" spc="-40" dirty="0">
                <a:latin typeface="Arial"/>
                <a:cs typeface="Arial"/>
              </a:rPr>
              <a:t>d  </a:t>
            </a:r>
            <a:r>
              <a:rPr sz="1800" spc="10" dirty="0">
                <a:latin typeface="Arial"/>
                <a:cs typeface="Arial"/>
              </a:rPr>
              <a:t>with  </a:t>
            </a:r>
            <a:r>
              <a:rPr sz="1800" spc="-105" dirty="0">
                <a:latin typeface="Arial"/>
                <a:cs typeface="Arial"/>
              </a:rPr>
              <a:t>German</a:t>
            </a:r>
            <a:endParaRPr sz="1800" dirty="0">
              <a:latin typeface="Arial"/>
              <a:cs typeface="Arial"/>
            </a:endParaRPr>
          </a:p>
        </p:txBody>
      </p:sp>
      <p:sp>
        <p:nvSpPr>
          <p:cNvPr id="11" name="object 11"/>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57</a:t>
            </a:fld>
            <a:endParaRPr spc="-70" dirty="0"/>
          </a:p>
        </p:txBody>
      </p:sp>
    </p:spTree>
    <p:extLst>
      <p:ext uri="{BB962C8B-B14F-4D97-AF65-F5344CB8AC3E}">
        <p14:creationId xmlns:p14="http://schemas.microsoft.com/office/powerpoint/2010/main" val="3556492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37539"/>
            <a:ext cx="7366000" cy="635000"/>
          </a:xfrm>
          <a:prstGeom prst="rect">
            <a:avLst/>
          </a:prstGeom>
        </p:spPr>
        <p:txBody>
          <a:bodyPr vert="horz" wrap="square" lIns="0" tIns="12700" rIns="0" bIns="0" rtlCol="0">
            <a:spAutoFit/>
          </a:bodyPr>
          <a:lstStyle/>
          <a:p>
            <a:pPr marL="12700">
              <a:lnSpc>
                <a:spcPct val="100000"/>
              </a:lnSpc>
              <a:spcBef>
                <a:spcPts val="100"/>
              </a:spcBef>
            </a:pPr>
            <a:r>
              <a:rPr sz="4000" spc="-5" dirty="0"/>
              <a:t>NER </a:t>
            </a:r>
            <a:r>
              <a:rPr sz="4000" dirty="0"/>
              <a:t>as a </a:t>
            </a:r>
            <a:r>
              <a:rPr sz="4000" spc="-5" dirty="0"/>
              <a:t>Classification</a:t>
            </a:r>
            <a:r>
              <a:rPr sz="4000" spc="-30" dirty="0"/>
              <a:t> </a:t>
            </a:r>
            <a:r>
              <a:rPr sz="4000" spc="-5" dirty="0"/>
              <a:t>Problem</a:t>
            </a:r>
            <a:endParaRPr sz="4000"/>
          </a:p>
        </p:txBody>
      </p:sp>
      <p:sp>
        <p:nvSpPr>
          <p:cNvPr id="4" name="object 4"/>
          <p:cNvSpPr txBox="1">
            <a:spLocks noGrp="1"/>
          </p:cNvSpPr>
          <p:nvPr>
            <p:ph type="sldNum" sz="quarter" idx="4294967295"/>
          </p:nvPr>
        </p:nvSpPr>
        <p:spPr>
          <a:xfrm>
            <a:off x="8844915" y="6551040"/>
            <a:ext cx="231775" cy="242570"/>
          </a:xfrm>
          <a:prstGeom prst="rect">
            <a:avLst/>
          </a:prstGeom>
        </p:spPr>
        <p:txBody>
          <a:bodyPr vert="horz" wrap="square" lIns="0" tIns="3810" rIns="0" bIns="0" rtlCol="0">
            <a:spAutoFit/>
          </a:bodyPr>
          <a:lstStyle/>
          <a:p>
            <a:pPr marL="25400">
              <a:lnSpc>
                <a:spcPct val="100000"/>
              </a:lnSpc>
              <a:spcBef>
                <a:spcPts val="30"/>
              </a:spcBef>
            </a:pPr>
            <a:fld id="{81D60167-4931-47E6-BA6A-407CBD079E47}" type="slidenum">
              <a:rPr spc="-70" dirty="0"/>
              <a:t>58</a:t>
            </a:fld>
            <a:endParaRPr spc="-70" dirty="0"/>
          </a:p>
        </p:txBody>
      </p:sp>
      <p:sp>
        <p:nvSpPr>
          <p:cNvPr id="3" name="object 3"/>
          <p:cNvSpPr txBox="1"/>
          <p:nvPr/>
        </p:nvSpPr>
        <p:spPr>
          <a:xfrm>
            <a:off x="707390" y="1755140"/>
            <a:ext cx="7456805" cy="4241165"/>
          </a:xfrm>
          <a:prstGeom prst="rect">
            <a:avLst/>
          </a:prstGeom>
        </p:spPr>
        <p:txBody>
          <a:bodyPr vert="horz" wrap="square" lIns="0" tIns="52069" rIns="0" bIns="0" rtlCol="0">
            <a:spAutoFit/>
          </a:bodyPr>
          <a:lstStyle/>
          <a:p>
            <a:pPr marL="241300" indent="-228600">
              <a:lnSpc>
                <a:spcPct val="100000"/>
              </a:lnSpc>
              <a:spcBef>
                <a:spcPts val="409"/>
              </a:spcBef>
              <a:buFont typeface="Arial"/>
              <a:buChar char="•"/>
              <a:tabLst>
                <a:tab pos="241300" algn="l"/>
              </a:tabLst>
            </a:pPr>
            <a:r>
              <a:rPr sz="2400" b="1" dirty="0" smtClean="0">
                <a:latin typeface="Arial"/>
                <a:cs typeface="Arial"/>
              </a:rPr>
              <a:t>NED</a:t>
            </a:r>
            <a:r>
              <a:rPr sz="2400" dirty="0" smtClean="0">
                <a:latin typeface="Arial"/>
                <a:cs typeface="Arial"/>
              </a:rPr>
              <a:t>: </a:t>
            </a:r>
            <a:r>
              <a:rPr sz="2400" i="1" u="sng" spc="-5" dirty="0" smtClean="0">
                <a:uFill>
                  <a:solidFill>
                    <a:srgbClr val="000000"/>
                  </a:solidFill>
                </a:uFill>
                <a:latin typeface="Arial"/>
                <a:cs typeface="Arial"/>
              </a:rPr>
              <a:t>Identify</a:t>
            </a:r>
            <a:r>
              <a:rPr sz="2400" i="1" spc="-5" dirty="0" smtClean="0">
                <a:latin typeface="Arial"/>
                <a:cs typeface="Arial"/>
              </a:rPr>
              <a:t> </a:t>
            </a:r>
            <a:r>
              <a:rPr sz="2400" dirty="0">
                <a:latin typeface="Arial"/>
                <a:cs typeface="Arial"/>
              </a:rPr>
              <a:t>named </a:t>
            </a:r>
            <a:r>
              <a:rPr sz="2400" spc="-5" dirty="0">
                <a:latin typeface="Arial"/>
                <a:cs typeface="Arial"/>
              </a:rPr>
              <a:t>entities </a:t>
            </a:r>
            <a:r>
              <a:rPr sz="2400" dirty="0">
                <a:latin typeface="Arial"/>
                <a:cs typeface="Arial"/>
              </a:rPr>
              <a:t>using </a:t>
            </a:r>
            <a:r>
              <a:rPr sz="2400" spc="-5" dirty="0">
                <a:latin typeface="Arial"/>
                <a:cs typeface="Arial"/>
              </a:rPr>
              <a:t>BIO</a:t>
            </a:r>
            <a:r>
              <a:rPr sz="2400" spc="-35" dirty="0">
                <a:latin typeface="Arial"/>
                <a:cs typeface="Arial"/>
              </a:rPr>
              <a:t> </a:t>
            </a:r>
            <a:r>
              <a:rPr sz="2400" spc="-5" dirty="0">
                <a:latin typeface="Arial"/>
                <a:cs typeface="Arial"/>
              </a:rPr>
              <a:t>tags</a:t>
            </a:r>
            <a:endParaRPr sz="2400" dirty="0">
              <a:latin typeface="Arial"/>
              <a:cs typeface="Arial"/>
            </a:endParaRPr>
          </a:p>
          <a:p>
            <a:pPr marL="698500" lvl="1" indent="-228600">
              <a:lnSpc>
                <a:spcPct val="100000"/>
              </a:lnSpc>
              <a:spcBef>
                <a:spcPts val="310"/>
              </a:spcBef>
              <a:buFont typeface="Arial"/>
              <a:buChar char="•"/>
              <a:tabLst>
                <a:tab pos="698500" algn="l"/>
              </a:tabLst>
            </a:pPr>
            <a:r>
              <a:rPr sz="2400" spc="-75" dirty="0">
                <a:solidFill>
                  <a:srgbClr val="203864"/>
                </a:solidFill>
                <a:latin typeface="Trebuchet MS"/>
                <a:cs typeface="Trebuchet MS"/>
              </a:rPr>
              <a:t>B </a:t>
            </a:r>
            <a:r>
              <a:rPr sz="2400" spc="-100" dirty="0">
                <a:solidFill>
                  <a:srgbClr val="203864"/>
                </a:solidFill>
                <a:latin typeface="Trebuchet MS"/>
                <a:cs typeface="Trebuchet MS"/>
              </a:rPr>
              <a:t>beginning </a:t>
            </a:r>
            <a:r>
              <a:rPr sz="2400" spc="-110" dirty="0">
                <a:solidFill>
                  <a:srgbClr val="203864"/>
                </a:solidFill>
                <a:latin typeface="Trebuchet MS"/>
                <a:cs typeface="Trebuchet MS"/>
              </a:rPr>
              <a:t>of </a:t>
            </a:r>
            <a:r>
              <a:rPr sz="2400" spc="-105" dirty="0">
                <a:solidFill>
                  <a:srgbClr val="203864"/>
                </a:solidFill>
                <a:latin typeface="Trebuchet MS"/>
                <a:cs typeface="Trebuchet MS"/>
              </a:rPr>
              <a:t>an</a:t>
            </a:r>
            <a:r>
              <a:rPr sz="2400" spc="-480" dirty="0">
                <a:solidFill>
                  <a:srgbClr val="203864"/>
                </a:solidFill>
                <a:latin typeface="Trebuchet MS"/>
                <a:cs typeface="Trebuchet MS"/>
              </a:rPr>
              <a:t> </a:t>
            </a:r>
            <a:r>
              <a:rPr sz="2400" spc="-140" dirty="0">
                <a:solidFill>
                  <a:srgbClr val="203864"/>
                </a:solidFill>
                <a:latin typeface="Trebuchet MS"/>
                <a:cs typeface="Trebuchet MS"/>
              </a:rPr>
              <a:t>entity</a:t>
            </a:r>
            <a:endParaRPr sz="2400" dirty="0">
              <a:latin typeface="Trebuchet MS"/>
              <a:cs typeface="Trebuchet MS"/>
            </a:endParaRPr>
          </a:p>
          <a:p>
            <a:pPr marL="698500" lvl="1" indent="-228600">
              <a:lnSpc>
                <a:spcPct val="100000"/>
              </a:lnSpc>
              <a:spcBef>
                <a:spcPts val="120"/>
              </a:spcBef>
              <a:buFont typeface="Arial"/>
              <a:buChar char="•"/>
              <a:tabLst>
                <a:tab pos="698500" algn="l"/>
              </a:tabLst>
            </a:pPr>
            <a:r>
              <a:rPr sz="2400" spc="-85" dirty="0">
                <a:solidFill>
                  <a:srgbClr val="203864"/>
                </a:solidFill>
                <a:latin typeface="Trebuchet MS"/>
                <a:cs typeface="Trebuchet MS"/>
              </a:rPr>
              <a:t>I </a:t>
            </a:r>
            <a:r>
              <a:rPr sz="2400" spc="-110" dirty="0">
                <a:solidFill>
                  <a:srgbClr val="203864"/>
                </a:solidFill>
                <a:latin typeface="Trebuchet MS"/>
                <a:cs typeface="Trebuchet MS"/>
              </a:rPr>
              <a:t>continues </a:t>
            </a:r>
            <a:r>
              <a:rPr sz="2400" spc="-120" dirty="0">
                <a:solidFill>
                  <a:srgbClr val="203864"/>
                </a:solidFill>
                <a:latin typeface="Trebuchet MS"/>
                <a:cs typeface="Trebuchet MS"/>
              </a:rPr>
              <a:t>the</a:t>
            </a:r>
            <a:r>
              <a:rPr sz="2400" spc="-370" dirty="0">
                <a:solidFill>
                  <a:srgbClr val="203864"/>
                </a:solidFill>
                <a:latin typeface="Trebuchet MS"/>
                <a:cs typeface="Trebuchet MS"/>
              </a:rPr>
              <a:t> </a:t>
            </a:r>
            <a:r>
              <a:rPr sz="2400" spc="-140" dirty="0">
                <a:solidFill>
                  <a:srgbClr val="203864"/>
                </a:solidFill>
                <a:latin typeface="Trebuchet MS"/>
                <a:cs typeface="Trebuchet MS"/>
              </a:rPr>
              <a:t>entity</a:t>
            </a:r>
            <a:endParaRPr sz="2400" dirty="0">
              <a:latin typeface="Trebuchet MS"/>
              <a:cs typeface="Trebuchet MS"/>
            </a:endParaRPr>
          </a:p>
          <a:p>
            <a:pPr marL="698500" lvl="1" indent="-228600">
              <a:lnSpc>
                <a:spcPct val="100000"/>
              </a:lnSpc>
              <a:spcBef>
                <a:spcPts val="240"/>
              </a:spcBef>
              <a:buFont typeface="Arial"/>
              <a:buChar char="•"/>
              <a:tabLst>
                <a:tab pos="698500" algn="l"/>
              </a:tabLst>
            </a:pPr>
            <a:r>
              <a:rPr sz="2400" spc="-50" dirty="0">
                <a:solidFill>
                  <a:srgbClr val="203864"/>
                </a:solidFill>
                <a:latin typeface="Trebuchet MS"/>
                <a:cs typeface="Trebuchet MS"/>
              </a:rPr>
              <a:t>O </a:t>
            </a:r>
            <a:r>
              <a:rPr sz="2400" spc="-105" dirty="0">
                <a:solidFill>
                  <a:srgbClr val="203864"/>
                </a:solidFill>
                <a:latin typeface="Trebuchet MS"/>
                <a:cs typeface="Trebuchet MS"/>
              </a:rPr>
              <a:t>word </a:t>
            </a:r>
            <a:r>
              <a:rPr sz="2400" spc="-100" dirty="0">
                <a:solidFill>
                  <a:srgbClr val="203864"/>
                </a:solidFill>
                <a:latin typeface="Trebuchet MS"/>
                <a:cs typeface="Trebuchet MS"/>
              </a:rPr>
              <a:t>outside </a:t>
            </a:r>
            <a:r>
              <a:rPr sz="2400" spc="-120" dirty="0">
                <a:solidFill>
                  <a:srgbClr val="203864"/>
                </a:solidFill>
                <a:latin typeface="Trebuchet MS"/>
                <a:cs typeface="Trebuchet MS"/>
              </a:rPr>
              <a:t>the</a:t>
            </a:r>
            <a:r>
              <a:rPr sz="2400" spc="-495" dirty="0">
                <a:solidFill>
                  <a:srgbClr val="203864"/>
                </a:solidFill>
                <a:latin typeface="Trebuchet MS"/>
                <a:cs typeface="Trebuchet MS"/>
              </a:rPr>
              <a:t> </a:t>
            </a:r>
            <a:r>
              <a:rPr sz="2400" spc="-140" dirty="0">
                <a:solidFill>
                  <a:srgbClr val="203864"/>
                </a:solidFill>
                <a:latin typeface="Trebuchet MS"/>
                <a:cs typeface="Trebuchet MS"/>
              </a:rPr>
              <a:t>entity</a:t>
            </a:r>
            <a:endParaRPr sz="2400" dirty="0">
              <a:latin typeface="Trebuchet MS"/>
              <a:cs typeface="Trebuchet MS"/>
            </a:endParaRPr>
          </a:p>
          <a:p>
            <a:pPr lvl="1">
              <a:lnSpc>
                <a:spcPct val="100000"/>
              </a:lnSpc>
              <a:spcBef>
                <a:spcPts val="50"/>
              </a:spcBef>
              <a:buClr>
                <a:srgbClr val="203864"/>
              </a:buClr>
              <a:buFont typeface="Arial"/>
              <a:buChar char="•"/>
            </a:pPr>
            <a:endParaRPr sz="2400" dirty="0">
              <a:latin typeface="Times New Roman"/>
              <a:cs typeface="Times New Roman"/>
            </a:endParaRPr>
          </a:p>
          <a:p>
            <a:pPr marL="241300" indent="-228600">
              <a:lnSpc>
                <a:spcPct val="100000"/>
              </a:lnSpc>
              <a:buFont typeface="Arial"/>
              <a:buChar char="•"/>
              <a:tabLst>
                <a:tab pos="241300" algn="l"/>
              </a:tabLst>
            </a:pPr>
            <a:r>
              <a:rPr sz="2400" b="1" dirty="0" smtClean="0">
                <a:latin typeface="Arial"/>
                <a:cs typeface="Arial"/>
              </a:rPr>
              <a:t>NEC</a:t>
            </a:r>
            <a:r>
              <a:rPr sz="2400" dirty="0" smtClean="0">
                <a:latin typeface="Arial"/>
                <a:cs typeface="Arial"/>
              </a:rPr>
              <a:t>: </a:t>
            </a:r>
            <a:r>
              <a:rPr sz="2400" i="1" u="sng" spc="-5" dirty="0" smtClean="0">
                <a:uFill>
                  <a:solidFill>
                    <a:srgbClr val="000000"/>
                  </a:solidFill>
                </a:uFill>
                <a:latin typeface="Arial"/>
                <a:cs typeface="Arial"/>
              </a:rPr>
              <a:t>Classify</a:t>
            </a:r>
            <a:r>
              <a:rPr sz="2400" i="1" spc="-5" dirty="0" smtClean="0">
                <a:latin typeface="Arial"/>
                <a:cs typeface="Arial"/>
              </a:rPr>
              <a:t> </a:t>
            </a:r>
            <a:r>
              <a:rPr sz="2400" spc="-5" dirty="0">
                <a:latin typeface="Arial"/>
                <a:cs typeface="Arial"/>
              </a:rPr>
              <a:t>into </a:t>
            </a:r>
            <a:r>
              <a:rPr sz="2400" dirty="0">
                <a:latin typeface="Arial"/>
                <a:cs typeface="Arial"/>
              </a:rPr>
              <a:t>a </a:t>
            </a:r>
            <a:r>
              <a:rPr sz="2400" spc="-5" dirty="0">
                <a:latin typeface="Arial"/>
                <a:cs typeface="Arial"/>
              </a:rPr>
              <a:t>predefined </a:t>
            </a:r>
            <a:r>
              <a:rPr sz="2400" dirty="0">
                <a:latin typeface="Arial"/>
                <a:cs typeface="Arial"/>
              </a:rPr>
              <a:t>set of</a:t>
            </a:r>
            <a:r>
              <a:rPr sz="2400" spc="-20" dirty="0">
                <a:latin typeface="Arial"/>
                <a:cs typeface="Arial"/>
              </a:rPr>
              <a:t> </a:t>
            </a:r>
            <a:r>
              <a:rPr sz="2400" spc="-5" dirty="0">
                <a:latin typeface="Arial"/>
                <a:cs typeface="Arial"/>
              </a:rPr>
              <a:t>categories</a:t>
            </a:r>
            <a:endParaRPr sz="2400" dirty="0">
              <a:latin typeface="Arial"/>
              <a:cs typeface="Arial"/>
            </a:endParaRPr>
          </a:p>
          <a:p>
            <a:pPr marL="698500" lvl="1" indent="-228600">
              <a:lnSpc>
                <a:spcPct val="100000"/>
              </a:lnSpc>
              <a:spcBef>
                <a:spcPts val="215"/>
              </a:spcBef>
              <a:buFont typeface="Arial"/>
              <a:buChar char="•"/>
              <a:tabLst>
                <a:tab pos="698500" algn="l"/>
              </a:tabLst>
            </a:pPr>
            <a:r>
              <a:rPr sz="2400" spc="-105" dirty="0">
                <a:solidFill>
                  <a:srgbClr val="203864"/>
                </a:solidFill>
                <a:latin typeface="Trebuchet MS"/>
                <a:cs typeface="Trebuchet MS"/>
              </a:rPr>
              <a:t>Person</a:t>
            </a:r>
            <a:r>
              <a:rPr sz="2400" spc="-190" dirty="0">
                <a:solidFill>
                  <a:srgbClr val="203864"/>
                </a:solidFill>
                <a:latin typeface="Trebuchet MS"/>
                <a:cs typeface="Trebuchet MS"/>
              </a:rPr>
              <a:t> </a:t>
            </a:r>
            <a:r>
              <a:rPr sz="2400" spc="-95" dirty="0">
                <a:solidFill>
                  <a:srgbClr val="203864"/>
                </a:solidFill>
                <a:latin typeface="Trebuchet MS"/>
                <a:cs typeface="Trebuchet MS"/>
              </a:rPr>
              <a:t>names</a:t>
            </a:r>
            <a:endParaRPr sz="2400" dirty="0">
              <a:latin typeface="Trebuchet MS"/>
              <a:cs typeface="Trebuchet MS"/>
            </a:endParaRPr>
          </a:p>
          <a:p>
            <a:pPr marL="698500" marR="5080" lvl="1" indent="-228600">
              <a:lnSpc>
                <a:spcPts val="2620"/>
              </a:lnSpc>
              <a:spcBef>
                <a:spcPts val="520"/>
              </a:spcBef>
              <a:buFont typeface="Arial"/>
              <a:buChar char="•"/>
              <a:tabLst>
                <a:tab pos="698500" algn="l"/>
              </a:tabLst>
            </a:pPr>
            <a:r>
              <a:rPr sz="2400" spc="-125" dirty="0">
                <a:solidFill>
                  <a:srgbClr val="203864"/>
                </a:solidFill>
                <a:latin typeface="Trebuchet MS"/>
                <a:cs typeface="Trebuchet MS"/>
              </a:rPr>
              <a:t>Organizations </a:t>
            </a:r>
            <a:r>
              <a:rPr sz="2400" spc="-130" dirty="0">
                <a:solidFill>
                  <a:srgbClr val="203864"/>
                </a:solidFill>
                <a:latin typeface="Trebuchet MS"/>
                <a:cs typeface="Trebuchet MS"/>
              </a:rPr>
              <a:t>(companies, </a:t>
            </a:r>
            <a:r>
              <a:rPr sz="2400" spc="-120" dirty="0">
                <a:solidFill>
                  <a:srgbClr val="203864"/>
                </a:solidFill>
                <a:latin typeface="Trebuchet MS"/>
                <a:cs typeface="Trebuchet MS"/>
              </a:rPr>
              <a:t>governmental</a:t>
            </a:r>
            <a:r>
              <a:rPr sz="2400" spc="-320" dirty="0">
                <a:solidFill>
                  <a:srgbClr val="203864"/>
                </a:solidFill>
                <a:latin typeface="Trebuchet MS"/>
                <a:cs typeface="Trebuchet MS"/>
              </a:rPr>
              <a:t> </a:t>
            </a:r>
            <a:r>
              <a:rPr sz="2400" spc="-135" dirty="0">
                <a:solidFill>
                  <a:srgbClr val="203864"/>
                </a:solidFill>
                <a:latin typeface="Trebuchet MS"/>
                <a:cs typeface="Trebuchet MS"/>
              </a:rPr>
              <a:t>organizations,  </a:t>
            </a:r>
            <a:r>
              <a:rPr sz="2400" spc="-195" dirty="0">
                <a:solidFill>
                  <a:srgbClr val="203864"/>
                </a:solidFill>
                <a:latin typeface="Trebuchet MS"/>
                <a:cs typeface="Trebuchet MS"/>
              </a:rPr>
              <a:t>etc.)</a:t>
            </a:r>
            <a:endParaRPr sz="2400" dirty="0">
              <a:latin typeface="Trebuchet MS"/>
              <a:cs typeface="Trebuchet MS"/>
            </a:endParaRPr>
          </a:p>
          <a:p>
            <a:pPr marL="698500" lvl="1" indent="-228600">
              <a:lnSpc>
                <a:spcPct val="100000"/>
              </a:lnSpc>
              <a:spcBef>
                <a:spcPts val="170"/>
              </a:spcBef>
              <a:buFont typeface="Arial"/>
              <a:buChar char="•"/>
              <a:tabLst>
                <a:tab pos="698500" algn="l"/>
              </a:tabLst>
            </a:pPr>
            <a:r>
              <a:rPr sz="2400" spc="-125" dirty="0">
                <a:solidFill>
                  <a:srgbClr val="203864"/>
                </a:solidFill>
                <a:latin typeface="Trebuchet MS"/>
                <a:cs typeface="Trebuchet MS"/>
              </a:rPr>
              <a:t>Locations </a:t>
            </a:r>
            <a:r>
              <a:rPr sz="2400" spc="-165" dirty="0">
                <a:solidFill>
                  <a:srgbClr val="203864"/>
                </a:solidFill>
                <a:latin typeface="Trebuchet MS"/>
                <a:cs typeface="Trebuchet MS"/>
              </a:rPr>
              <a:t>(cities, </a:t>
            </a:r>
            <a:r>
              <a:rPr sz="2400" spc="-130" dirty="0">
                <a:solidFill>
                  <a:srgbClr val="203864"/>
                </a:solidFill>
                <a:latin typeface="Trebuchet MS"/>
                <a:cs typeface="Trebuchet MS"/>
              </a:rPr>
              <a:t>countries,</a:t>
            </a:r>
            <a:r>
              <a:rPr sz="2400" spc="-285" dirty="0">
                <a:solidFill>
                  <a:srgbClr val="203864"/>
                </a:solidFill>
                <a:latin typeface="Trebuchet MS"/>
                <a:cs typeface="Trebuchet MS"/>
              </a:rPr>
              <a:t> </a:t>
            </a:r>
            <a:r>
              <a:rPr sz="2400" spc="-195" dirty="0">
                <a:solidFill>
                  <a:srgbClr val="203864"/>
                </a:solidFill>
                <a:latin typeface="Trebuchet MS"/>
                <a:cs typeface="Trebuchet MS"/>
              </a:rPr>
              <a:t>etc.)</a:t>
            </a:r>
            <a:endParaRPr sz="2400" dirty="0">
              <a:latin typeface="Trebuchet MS"/>
              <a:cs typeface="Trebuchet MS"/>
            </a:endParaRPr>
          </a:p>
          <a:p>
            <a:pPr marL="698500" lvl="1" indent="-228600">
              <a:lnSpc>
                <a:spcPct val="100000"/>
              </a:lnSpc>
              <a:spcBef>
                <a:spcPts val="215"/>
              </a:spcBef>
              <a:buFont typeface="Arial"/>
              <a:buChar char="•"/>
              <a:tabLst>
                <a:tab pos="698500" algn="l"/>
              </a:tabLst>
            </a:pPr>
            <a:r>
              <a:rPr sz="2400" spc="-80" dirty="0">
                <a:solidFill>
                  <a:srgbClr val="203864"/>
                </a:solidFill>
                <a:latin typeface="Trebuchet MS"/>
                <a:cs typeface="Trebuchet MS"/>
              </a:rPr>
              <a:t>Miscellaneous </a:t>
            </a:r>
            <a:r>
              <a:rPr sz="2400" spc="-125" dirty="0">
                <a:solidFill>
                  <a:srgbClr val="203864"/>
                </a:solidFill>
                <a:latin typeface="Trebuchet MS"/>
                <a:cs typeface="Trebuchet MS"/>
              </a:rPr>
              <a:t>(movie </a:t>
            </a:r>
            <a:r>
              <a:rPr sz="2400" spc="-165" dirty="0">
                <a:solidFill>
                  <a:srgbClr val="203864"/>
                </a:solidFill>
                <a:latin typeface="Trebuchet MS"/>
                <a:cs typeface="Trebuchet MS"/>
              </a:rPr>
              <a:t>titles, </a:t>
            </a:r>
            <a:r>
              <a:rPr sz="2400" spc="-95" dirty="0">
                <a:solidFill>
                  <a:srgbClr val="203864"/>
                </a:solidFill>
                <a:latin typeface="Trebuchet MS"/>
                <a:cs typeface="Trebuchet MS"/>
              </a:rPr>
              <a:t>sport </a:t>
            </a:r>
            <a:r>
              <a:rPr sz="2400" spc="-145" dirty="0">
                <a:solidFill>
                  <a:srgbClr val="203864"/>
                </a:solidFill>
                <a:latin typeface="Trebuchet MS"/>
                <a:cs typeface="Trebuchet MS"/>
              </a:rPr>
              <a:t>events,</a:t>
            </a:r>
            <a:r>
              <a:rPr sz="2400" spc="-484" dirty="0">
                <a:solidFill>
                  <a:srgbClr val="203864"/>
                </a:solidFill>
                <a:latin typeface="Trebuchet MS"/>
                <a:cs typeface="Trebuchet MS"/>
              </a:rPr>
              <a:t> </a:t>
            </a:r>
            <a:r>
              <a:rPr sz="2400" spc="-195" dirty="0">
                <a:solidFill>
                  <a:srgbClr val="203864"/>
                </a:solidFill>
                <a:latin typeface="Trebuchet MS"/>
                <a:cs typeface="Trebuchet MS"/>
              </a:rPr>
              <a:t>etc.)</a:t>
            </a:r>
            <a:endParaRPr sz="2400" dirty="0">
              <a:latin typeface="Trebuchet MS"/>
              <a:cs typeface="Trebuchet MS"/>
            </a:endParaRPr>
          </a:p>
        </p:txBody>
      </p:sp>
    </p:spTree>
    <p:extLst>
      <p:ext uri="{BB962C8B-B14F-4D97-AF65-F5344CB8AC3E}">
        <p14:creationId xmlns:p14="http://schemas.microsoft.com/office/powerpoint/2010/main" val="744244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375785" cy="695960"/>
          </a:xfrm>
          <a:prstGeom prst="rect">
            <a:avLst/>
          </a:prstGeom>
        </p:spPr>
        <p:txBody>
          <a:bodyPr vert="horz" wrap="square" lIns="0" tIns="12700" rIns="0" bIns="0" rtlCol="0">
            <a:spAutoFit/>
          </a:bodyPr>
          <a:lstStyle/>
          <a:p>
            <a:pPr marL="12700">
              <a:lnSpc>
                <a:spcPct val="100000"/>
              </a:lnSpc>
              <a:spcBef>
                <a:spcPts val="100"/>
              </a:spcBef>
            </a:pPr>
            <a:r>
              <a:rPr sz="4400" spc="-5" dirty="0"/>
              <a:t>Features </a:t>
            </a:r>
            <a:r>
              <a:rPr sz="4400" dirty="0"/>
              <a:t>for</a:t>
            </a:r>
            <a:r>
              <a:rPr sz="4400" spc="-60" dirty="0"/>
              <a:t> </a:t>
            </a:r>
            <a:r>
              <a:rPr sz="4400" spc="-5" dirty="0"/>
              <a:t>NER</a:t>
            </a:r>
            <a:endParaRPr sz="4400"/>
          </a:p>
        </p:txBody>
      </p:sp>
      <p:sp>
        <p:nvSpPr>
          <p:cNvPr id="3" name="object 3"/>
          <p:cNvSpPr txBox="1"/>
          <p:nvPr/>
        </p:nvSpPr>
        <p:spPr>
          <a:xfrm>
            <a:off x="533400" y="1524000"/>
            <a:ext cx="8382000" cy="4425058"/>
          </a:xfrm>
          <a:prstGeom prst="rect">
            <a:avLst/>
          </a:prstGeom>
        </p:spPr>
        <p:txBody>
          <a:bodyPr vert="horz" wrap="square" lIns="0" tIns="93345" rIns="0" bIns="0" rtlCol="0">
            <a:spAutoFit/>
          </a:bodyPr>
          <a:lstStyle/>
          <a:p>
            <a:pPr marL="241300" indent="-228600">
              <a:lnSpc>
                <a:spcPct val="100000"/>
              </a:lnSpc>
              <a:spcBef>
                <a:spcPts val="735"/>
              </a:spcBef>
              <a:buChar char="•"/>
              <a:tabLst>
                <a:tab pos="241300" algn="l"/>
              </a:tabLst>
            </a:pPr>
            <a:r>
              <a:rPr sz="2800" spc="-10" dirty="0">
                <a:latin typeface="Arial"/>
                <a:cs typeface="Arial"/>
              </a:rPr>
              <a:t>Words</a:t>
            </a:r>
            <a:endParaRPr sz="2800" dirty="0">
              <a:latin typeface="Arial"/>
              <a:cs typeface="Arial"/>
            </a:endParaRPr>
          </a:p>
          <a:p>
            <a:pPr marL="698500" lvl="1" indent="-228600">
              <a:lnSpc>
                <a:spcPct val="100000"/>
              </a:lnSpc>
              <a:spcBef>
                <a:spcPts val="540"/>
              </a:spcBef>
              <a:buFont typeface="Arial"/>
              <a:buChar char="•"/>
              <a:tabLst>
                <a:tab pos="698500" algn="l"/>
              </a:tabLst>
            </a:pPr>
            <a:r>
              <a:rPr sz="2400" spc="-125" dirty="0">
                <a:solidFill>
                  <a:srgbClr val="203864"/>
                </a:solidFill>
                <a:latin typeface="Trebuchet MS"/>
                <a:cs typeface="Trebuchet MS"/>
              </a:rPr>
              <a:t>Current </a:t>
            </a:r>
            <a:r>
              <a:rPr sz="2400" spc="-105" dirty="0">
                <a:solidFill>
                  <a:srgbClr val="203864"/>
                </a:solidFill>
                <a:latin typeface="Trebuchet MS"/>
                <a:cs typeface="Trebuchet MS"/>
              </a:rPr>
              <a:t>word </a:t>
            </a:r>
            <a:r>
              <a:rPr sz="2400" spc="-135" dirty="0">
                <a:solidFill>
                  <a:srgbClr val="203864"/>
                </a:solidFill>
                <a:latin typeface="Trebuchet MS"/>
                <a:cs typeface="Trebuchet MS"/>
              </a:rPr>
              <a:t>(essentially </a:t>
            </a:r>
            <a:r>
              <a:rPr sz="2400" spc="-180" dirty="0">
                <a:solidFill>
                  <a:srgbClr val="203864"/>
                </a:solidFill>
                <a:latin typeface="Trebuchet MS"/>
                <a:cs typeface="Trebuchet MS"/>
              </a:rPr>
              <a:t>like </a:t>
            </a:r>
            <a:r>
              <a:rPr sz="2400" spc="-135" dirty="0">
                <a:solidFill>
                  <a:srgbClr val="203864"/>
                </a:solidFill>
                <a:latin typeface="Trebuchet MS"/>
                <a:cs typeface="Trebuchet MS"/>
              </a:rPr>
              <a:t>a </a:t>
            </a:r>
            <a:r>
              <a:rPr sz="2400" spc="-125" dirty="0">
                <a:solidFill>
                  <a:srgbClr val="203864"/>
                </a:solidFill>
                <a:latin typeface="Trebuchet MS"/>
                <a:cs typeface="Trebuchet MS"/>
              </a:rPr>
              <a:t>learned</a:t>
            </a:r>
            <a:r>
              <a:rPr sz="2400" spc="-425" dirty="0">
                <a:solidFill>
                  <a:srgbClr val="203864"/>
                </a:solidFill>
                <a:latin typeface="Trebuchet MS"/>
                <a:cs typeface="Trebuchet MS"/>
              </a:rPr>
              <a:t> </a:t>
            </a:r>
            <a:r>
              <a:rPr sz="2400" spc="-130" dirty="0">
                <a:solidFill>
                  <a:srgbClr val="203864"/>
                </a:solidFill>
                <a:latin typeface="Trebuchet MS"/>
                <a:cs typeface="Trebuchet MS"/>
              </a:rPr>
              <a:t>dictionary)</a:t>
            </a:r>
            <a:endParaRPr sz="2400" dirty="0">
              <a:latin typeface="Trebuchet MS"/>
              <a:cs typeface="Trebuchet MS"/>
            </a:endParaRPr>
          </a:p>
          <a:p>
            <a:pPr marL="698500" lvl="1" indent="-228600">
              <a:lnSpc>
                <a:spcPct val="100000"/>
              </a:lnSpc>
              <a:spcBef>
                <a:spcPts val="530"/>
              </a:spcBef>
              <a:buFont typeface="Arial"/>
              <a:buChar char="•"/>
              <a:tabLst>
                <a:tab pos="698500" algn="l"/>
              </a:tabLst>
            </a:pPr>
            <a:r>
              <a:rPr sz="2400" spc="-145" dirty="0">
                <a:solidFill>
                  <a:srgbClr val="203864"/>
                </a:solidFill>
                <a:latin typeface="Trebuchet MS"/>
                <a:cs typeface="Trebuchet MS"/>
              </a:rPr>
              <a:t>Previous/next </a:t>
            </a:r>
            <a:r>
              <a:rPr sz="2400" spc="-105" dirty="0">
                <a:solidFill>
                  <a:srgbClr val="203864"/>
                </a:solidFill>
                <a:latin typeface="Trebuchet MS"/>
                <a:cs typeface="Trebuchet MS"/>
              </a:rPr>
              <a:t>word</a:t>
            </a:r>
            <a:r>
              <a:rPr sz="2400" spc="-235" dirty="0">
                <a:solidFill>
                  <a:srgbClr val="203864"/>
                </a:solidFill>
                <a:latin typeface="Trebuchet MS"/>
                <a:cs typeface="Trebuchet MS"/>
              </a:rPr>
              <a:t> </a:t>
            </a:r>
            <a:r>
              <a:rPr sz="2400" spc="-155" dirty="0">
                <a:solidFill>
                  <a:srgbClr val="203864"/>
                </a:solidFill>
                <a:latin typeface="Trebuchet MS"/>
                <a:cs typeface="Trebuchet MS"/>
              </a:rPr>
              <a:t>(context)</a:t>
            </a:r>
            <a:endParaRPr sz="2400" dirty="0">
              <a:latin typeface="Trebuchet MS"/>
              <a:cs typeface="Trebuchet MS"/>
            </a:endParaRPr>
          </a:p>
          <a:p>
            <a:pPr marL="241300" indent="-228600">
              <a:lnSpc>
                <a:spcPct val="100000"/>
              </a:lnSpc>
              <a:spcBef>
                <a:spcPts val="919"/>
              </a:spcBef>
              <a:buChar char="•"/>
              <a:tabLst>
                <a:tab pos="241300" algn="l"/>
              </a:tabLst>
            </a:pPr>
            <a:r>
              <a:rPr lang="en-US" sz="2800" dirty="0" smtClean="0">
                <a:latin typeface="Arial"/>
                <a:cs typeface="Arial"/>
              </a:rPr>
              <a:t>Orthographic</a:t>
            </a:r>
          </a:p>
          <a:p>
            <a:pPr marL="698500" lvl="1" indent="-228600">
              <a:spcBef>
                <a:spcPts val="919"/>
              </a:spcBef>
              <a:buFont typeface="Arial"/>
              <a:buChar char="•"/>
              <a:tabLst>
                <a:tab pos="698500" algn="l"/>
              </a:tabLst>
            </a:pPr>
            <a:r>
              <a:rPr lang="en-US" sz="2400" spc="-105" dirty="0">
                <a:solidFill>
                  <a:srgbClr val="203864"/>
                </a:solidFill>
                <a:latin typeface="Trebuchet MS"/>
                <a:cs typeface="Trebuchet MS"/>
              </a:rPr>
              <a:t>E.g., Capitalizations, presence of dot</a:t>
            </a:r>
          </a:p>
          <a:p>
            <a:pPr marL="241300" indent="-228600">
              <a:lnSpc>
                <a:spcPct val="100000"/>
              </a:lnSpc>
              <a:spcBef>
                <a:spcPts val="919"/>
              </a:spcBef>
              <a:buChar char="•"/>
              <a:tabLst>
                <a:tab pos="241300" algn="l"/>
              </a:tabLst>
            </a:pPr>
            <a:r>
              <a:rPr sz="2800" dirty="0" smtClean="0">
                <a:latin typeface="Arial"/>
                <a:cs typeface="Arial"/>
              </a:rPr>
              <a:t>Other </a:t>
            </a:r>
            <a:r>
              <a:rPr sz="2800" dirty="0">
                <a:latin typeface="Arial"/>
                <a:cs typeface="Arial"/>
              </a:rPr>
              <a:t>kinds of inferred linguistic</a:t>
            </a:r>
            <a:r>
              <a:rPr sz="2800" spc="-70" dirty="0">
                <a:latin typeface="Arial"/>
                <a:cs typeface="Arial"/>
              </a:rPr>
              <a:t> </a:t>
            </a:r>
            <a:r>
              <a:rPr sz="2800" dirty="0">
                <a:latin typeface="Arial"/>
                <a:cs typeface="Arial"/>
              </a:rPr>
              <a:t>classification</a:t>
            </a:r>
          </a:p>
          <a:p>
            <a:pPr marL="698500" lvl="1" indent="-228600">
              <a:lnSpc>
                <a:spcPct val="100000"/>
              </a:lnSpc>
              <a:spcBef>
                <a:spcPts val="545"/>
              </a:spcBef>
              <a:buFont typeface="Arial"/>
              <a:buChar char="•"/>
              <a:tabLst>
                <a:tab pos="698500" algn="l"/>
              </a:tabLst>
            </a:pPr>
            <a:r>
              <a:rPr sz="2400" spc="-135" dirty="0">
                <a:solidFill>
                  <a:srgbClr val="203864"/>
                </a:solidFill>
                <a:latin typeface="Trebuchet MS"/>
                <a:cs typeface="Trebuchet MS"/>
              </a:rPr>
              <a:t>Part-of-speech</a:t>
            </a:r>
            <a:r>
              <a:rPr sz="2400" spc="-190" dirty="0">
                <a:solidFill>
                  <a:srgbClr val="203864"/>
                </a:solidFill>
                <a:latin typeface="Trebuchet MS"/>
                <a:cs typeface="Trebuchet MS"/>
              </a:rPr>
              <a:t> </a:t>
            </a:r>
            <a:r>
              <a:rPr sz="2400" spc="-120" dirty="0">
                <a:solidFill>
                  <a:srgbClr val="203864"/>
                </a:solidFill>
                <a:latin typeface="Trebuchet MS"/>
                <a:cs typeface="Trebuchet MS"/>
              </a:rPr>
              <a:t>tags</a:t>
            </a:r>
            <a:endParaRPr sz="2400" dirty="0">
              <a:latin typeface="Trebuchet MS"/>
              <a:cs typeface="Trebuchet MS"/>
            </a:endParaRPr>
          </a:p>
          <a:p>
            <a:pPr marL="241300" indent="-228600">
              <a:lnSpc>
                <a:spcPct val="100000"/>
              </a:lnSpc>
              <a:spcBef>
                <a:spcPts val="919"/>
              </a:spcBef>
              <a:buChar char="•"/>
              <a:tabLst>
                <a:tab pos="241300" algn="l"/>
              </a:tabLst>
            </a:pPr>
            <a:r>
              <a:rPr sz="2800" dirty="0">
                <a:latin typeface="Arial"/>
                <a:cs typeface="Arial"/>
              </a:rPr>
              <a:t>Label</a:t>
            </a:r>
            <a:r>
              <a:rPr sz="2800" spc="-5" dirty="0">
                <a:latin typeface="Arial"/>
                <a:cs typeface="Arial"/>
              </a:rPr>
              <a:t> </a:t>
            </a:r>
            <a:r>
              <a:rPr sz="2800" dirty="0">
                <a:latin typeface="Arial"/>
                <a:cs typeface="Arial"/>
              </a:rPr>
              <a:t>context</a:t>
            </a:r>
          </a:p>
          <a:p>
            <a:pPr marL="698500" lvl="1" indent="-228600">
              <a:lnSpc>
                <a:spcPct val="100000"/>
              </a:lnSpc>
              <a:spcBef>
                <a:spcPts val="640"/>
              </a:spcBef>
              <a:buFont typeface="Arial"/>
              <a:buChar char="•"/>
              <a:tabLst>
                <a:tab pos="698500" algn="l"/>
              </a:tabLst>
            </a:pPr>
            <a:r>
              <a:rPr sz="2400" spc="-110" dirty="0">
                <a:solidFill>
                  <a:srgbClr val="203864"/>
                </a:solidFill>
                <a:latin typeface="Trebuchet MS"/>
                <a:cs typeface="Trebuchet MS"/>
              </a:rPr>
              <a:t>Previous </a:t>
            </a:r>
            <a:r>
              <a:rPr sz="2400" spc="-120" dirty="0">
                <a:solidFill>
                  <a:srgbClr val="203864"/>
                </a:solidFill>
                <a:latin typeface="Trebuchet MS"/>
                <a:cs typeface="Trebuchet MS"/>
              </a:rPr>
              <a:t>(and </a:t>
            </a:r>
            <a:r>
              <a:rPr sz="2400" spc="-100" dirty="0">
                <a:solidFill>
                  <a:srgbClr val="203864"/>
                </a:solidFill>
                <a:latin typeface="Trebuchet MS"/>
                <a:cs typeface="Trebuchet MS"/>
              </a:rPr>
              <a:t>perhaps </a:t>
            </a:r>
            <a:r>
              <a:rPr sz="2400" spc="-150" dirty="0">
                <a:solidFill>
                  <a:srgbClr val="203864"/>
                </a:solidFill>
                <a:latin typeface="Trebuchet MS"/>
                <a:cs typeface="Trebuchet MS"/>
              </a:rPr>
              <a:t>next)</a:t>
            </a:r>
            <a:r>
              <a:rPr sz="2400" spc="-434" dirty="0">
                <a:solidFill>
                  <a:srgbClr val="203864"/>
                </a:solidFill>
                <a:latin typeface="Trebuchet MS"/>
                <a:cs typeface="Trebuchet MS"/>
              </a:rPr>
              <a:t> </a:t>
            </a:r>
            <a:r>
              <a:rPr sz="2400" spc="-145" dirty="0">
                <a:solidFill>
                  <a:srgbClr val="203864"/>
                </a:solidFill>
                <a:latin typeface="Trebuchet MS"/>
                <a:cs typeface="Trebuchet MS"/>
              </a:rPr>
              <a:t>label</a:t>
            </a:r>
            <a:endParaRPr sz="2400" dirty="0">
              <a:latin typeface="Trebuchet MS"/>
              <a:cs typeface="Trebuchet MS"/>
            </a:endParaRPr>
          </a:p>
        </p:txBody>
      </p:sp>
    </p:spTree>
    <p:extLst>
      <p:ext uri="{BB962C8B-B14F-4D97-AF65-F5344CB8AC3E}">
        <p14:creationId xmlns:p14="http://schemas.microsoft.com/office/powerpoint/2010/main" val="78051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p:txBody>
          <a:bodyPr>
            <a:normAutofit fontScale="90000"/>
          </a:bodyPr>
          <a:lstStyle/>
          <a:p>
            <a:r>
              <a:rPr lang="en-US" dirty="0"/>
              <a:t>What is</a:t>
            </a:r>
            <a:r>
              <a:rPr lang="en-US" dirty="0">
                <a:latin typeface="Arial"/>
              </a:rPr>
              <a:t> </a:t>
            </a:r>
            <a:r>
              <a:rPr lang="en-US" dirty="0"/>
              <a:t>Information Extraction</a:t>
            </a:r>
          </a:p>
        </p:txBody>
      </p:sp>
      <p:sp>
        <p:nvSpPr>
          <p:cNvPr id="883715" name="Text Box 3"/>
          <p:cNvSpPr txBox="1">
            <a:spLocks noChangeArrowheads="1"/>
          </p:cNvSpPr>
          <p:nvPr/>
        </p:nvSpPr>
        <p:spPr bwMode="auto">
          <a:xfrm>
            <a:off x="2457450" y="1423988"/>
            <a:ext cx="6000750" cy="404812"/>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Filling slots in a database from sub-segments of text.</a:t>
            </a:r>
          </a:p>
        </p:txBody>
      </p:sp>
      <p:sp>
        <p:nvSpPr>
          <p:cNvPr id="883717" name="Text Box 5"/>
          <p:cNvSpPr txBox="1">
            <a:spLocks noChangeArrowheads="1"/>
          </p:cNvSpPr>
          <p:nvPr/>
        </p:nvSpPr>
        <p:spPr bwMode="auto">
          <a:xfrm>
            <a:off x="749300" y="1389063"/>
            <a:ext cx="162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As a task:</a:t>
            </a:r>
          </a:p>
        </p:txBody>
      </p:sp>
      <p:sp>
        <p:nvSpPr>
          <p:cNvPr id="883718" name="Text Box 6"/>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t>October 14, 2002, 4:00 a.m. PT</a:t>
            </a:r>
          </a:p>
          <a:p>
            <a:endParaRPr lang="en-US" sz="1200"/>
          </a:p>
          <a:p>
            <a:r>
              <a:rPr lang="en-US" sz="1200"/>
              <a:t>For years, Microsoft Corporation CEO Bill Gates railed against the economic philosophy of open-source software with Orwellian fervor, denouncing its communal licensing as a "cancer" that stifled technological innovation.</a:t>
            </a:r>
          </a:p>
          <a:p>
            <a:endParaRPr lang="en-US" sz="1200"/>
          </a:p>
          <a:p>
            <a:r>
              <a:rPr lang="en-US" sz="1200"/>
              <a:t>Today, Microsoft claims to "love" the open-source concept, by which software code is made public to encourage improvement and development by outside programmers. Gates himself says Microsoft will gladly disclose its crown jewels--the coveted code behind the Windows operating system--to select customers.</a:t>
            </a:r>
          </a:p>
          <a:p>
            <a:endParaRPr lang="en-US" sz="1200"/>
          </a:p>
          <a:p>
            <a:r>
              <a:rPr lang="en-US" sz="1200"/>
              <a:t>"We can be open source. We love the concept of shared source," said Bill Veghte, a Microsoft VP. "That's a super-important shift for us in terms of code access.</a:t>
            </a:r>
            <a:r>
              <a:rPr lang="ja-JP" altLang="en-US" sz="1200">
                <a:latin typeface="Arial"/>
              </a:rPr>
              <a:t>“</a:t>
            </a:r>
            <a:endParaRPr lang="en-US" sz="1200"/>
          </a:p>
          <a:p>
            <a:endParaRPr lang="en-US" sz="1200"/>
          </a:p>
          <a:p>
            <a:r>
              <a:rPr lang="en-US" sz="1200"/>
              <a:t>Richard Stallman, founder of the Free Software Foundation, countered saying…</a:t>
            </a:r>
          </a:p>
        </p:txBody>
      </p:sp>
      <p:grpSp>
        <p:nvGrpSpPr>
          <p:cNvPr id="883734" name="Group 22"/>
          <p:cNvGrpSpPr>
            <a:grpSpLocks/>
          </p:cNvGrpSpPr>
          <p:nvPr/>
        </p:nvGrpSpPr>
        <p:grpSpPr bwMode="auto">
          <a:xfrm>
            <a:off x="5186363" y="3205163"/>
            <a:ext cx="3733800" cy="1524000"/>
            <a:chOff x="3267" y="2019"/>
            <a:chExt cx="2352" cy="960"/>
          </a:xfrm>
        </p:grpSpPr>
        <p:sp>
          <p:nvSpPr>
            <p:cNvPr id="883730" name="Freeform 18"/>
            <p:cNvSpPr>
              <a:spLocks/>
            </p:cNvSpPr>
            <p:nvPr/>
          </p:nvSpPr>
          <p:spPr bwMode="auto">
            <a:xfrm>
              <a:off x="3267" y="2019"/>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3731" name="Freeform 19"/>
            <p:cNvSpPr>
              <a:spLocks/>
            </p:cNvSpPr>
            <p:nvPr/>
          </p:nvSpPr>
          <p:spPr bwMode="auto">
            <a:xfrm>
              <a:off x="3267" y="2019"/>
              <a:ext cx="2352" cy="240"/>
            </a:xfrm>
            <a:custGeom>
              <a:avLst/>
              <a:gdLst>
                <a:gd name="T0" fmla="*/ 2 w 2352"/>
                <a:gd name="T1" fmla="*/ 126 h 240"/>
                <a:gd name="T2" fmla="*/ 14 w 2352"/>
                <a:gd name="T3" fmla="*/ 138 h 240"/>
                <a:gd name="T4" fmla="*/ 37 w 2352"/>
                <a:gd name="T5" fmla="*/ 150 h 240"/>
                <a:gd name="T6" fmla="*/ 71 w 2352"/>
                <a:gd name="T7" fmla="*/ 161 h 240"/>
                <a:gd name="T8" fmla="*/ 116 w 2352"/>
                <a:gd name="T9" fmla="*/ 172 h 240"/>
                <a:gd name="T10" fmla="*/ 170 w 2352"/>
                <a:gd name="T11" fmla="*/ 182 h 240"/>
                <a:gd name="T12" fmla="*/ 234 w 2352"/>
                <a:gd name="T13" fmla="*/ 192 h 240"/>
                <a:gd name="T14" fmla="*/ 305 w 2352"/>
                <a:gd name="T15" fmla="*/ 201 h 240"/>
                <a:gd name="T16" fmla="*/ 385 w 2352"/>
                <a:gd name="T17" fmla="*/ 209 h 240"/>
                <a:gd name="T18" fmla="*/ 472 w 2352"/>
                <a:gd name="T19" fmla="*/ 216 h 240"/>
                <a:gd name="T20" fmla="*/ 566 w 2352"/>
                <a:gd name="T21" fmla="*/ 223 h 240"/>
                <a:gd name="T22" fmla="*/ 666 w 2352"/>
                <a:gd name="T23" fmla="*/ 228 h 240"/>
                <a:gd name="T24" fmla="*/ 772 w 2352"/>
                <a:gd name="T25" fmla="*/ 233 h 240"/>
                <a:gd name="T26" fmla="*/ 882 w 2352"/>
                <a:gd name="T27" fmla="*/ 236 h 240"/>
                <a:gd name="T28" fmla="*/ 997 w 2352"/>
                <a:gd name="T29" fmla="*/ 239 h 240"/>
                <a:gd name="T30" fmla="*/ 1176 w 2352"/>
                <a:gd name="T31" fmla="*/ 240 h 240"/>
                <a:gd name="T32" fmla="*/ 1355 w 2352"/>
                <a:gd name="T33" fmla="*/ 239 h 240"/>
                <a:gd name="T34" fmla="*/ 1470 w 2352"/>
                <a:gd name="T35" fmla="*/ 236 h 240"/>
                <a:gd name="T36" fmla="*/ 1581 w 2352"/>
                <a:gd name="T37" fmla="*/ 233 h 240"/>
                <a:gd name="T38" fmla="*/ 1686 w 2352"/>
                <a:gd name="T39" fmla="*/ 228 h 240"/>
                <a:gd name="T40" fmla="*/ 1786 w 2352"/>
                <a:gd name="T41" fmla="*/ 223 h 240"/>
                <a:gd name="T42" fmla="*/ 1880 w 2352"/>
                <a:gd name="T43" fmla="*/ 216 h 240"/>
                <a:gd name="T44" fmla="*/ 1967 w 2352"/>
                <a:gd name="T45" fmla="*/ 209 h 240"/>
                <a:gd name="T46" fmla="*/ 2047 w 2352"/>
                <a:gd name="T47" fmla="*/ 201 h 240"/>
                <a:gd name="T48" fmla="*/ 2119 w 2352"/>
                <a:gd name="T49" fmla="*/ 192 h 240"/>
                <a:gd name="T50" fmla="*/ 2182 w 2352"/>
                <a:gd name="T51" fmla="*/ 182 h 240"/>
                <a:gd name="T52" fmla="*/ 2236 w 2352"/>
                <a:gd name="T53" fmla="*/ 172 h 240"/>
                <a:gd name="T54" fmla="*/ 2281 w 2352"/>
                <a:gd name="T55" fmla="*/ 161 h 240"/>
                <a:gd name="T56" fmla="*/ 2315 w 2352"/>
                <a:gd name="T57" fmla="*/ 150 h 240"/>
                <a:gd name="T58" fmla="*/ 2339 w 2352"/>
                <a:gd name="T59" fmla="*/ 138 h 240"/>
                <a:gd name="T60" fmla="*/ 2351 w 2352"/>
                <a:gd name="T61" fmla="*/ 126 h 240"/>
                <a:gd name="T62" fmla="*/ 2351 w 2352"/>
                <a:gd name="T63" fmla="*/ 114 h 240"/>
                <a:gd name="T64" fmla="*/ 2339 w 2352"/>
                <a:gd name="T65" fmla="*/ 102 h 240"/>
                <a:gd name="T66" fmla="*/ 2315 w 2352"/>
                <a:gd name="T67" fmla="*/ 90 h 240"/>
                <a:gd name="T68" fmla="*/ 2281 w 2352"/>
                <a:gd name="T69" fmla="*/ 79 h 240"/>
                <a:gd name="T70" fmla="*/ 2236 w 2352"/>
                <a:gd name="T71" fmla="*/ 68 h 240"/>
                <a:gd name="T72" fmla="*/ 2182 w 2352"/>
                <a:gd name="T73" fmla="*/ 58 h 240"/>
                <a:gd name="T74" fmla="*/ 2119 w 2352"/>
                <a:gd name="T75" fmla="*/ 48 h 240"/>
                <a:gd name="T76" fmla="*/ 2047 w 2352"/>
                <a:gd name="T77" fmla="*/ 40 h 240"/>
                <a:gd name="T78" fmla="*/ 1967 w 2352"/>
                <a:gd name="T79" fmla="*/ 31 h 240"/>
                <a:gd name="T80" fmla="*/ 1880 w 2352"/>
                <a:gd name="T81" fmla="*/ 24 h 240"/>
                <a:gd name="T82" fmla="*/ 1786 w 2352"/>
                <a:gd name="T83" fmla="*/ 18 h 240"/>
                <a:gd name="T84" fmla="*/ 1686 w 2352"/>
                <a:gd name="T85" fmla="*/ 12 h 240"/>
                <a:gd name="T86" fmla="*/ 1581 w 2352"/>
                <a:gd name="T87" fmla="*/ 7 h 240"/>
                <a:gd name="T88" fmla="*/ 1470 w 2352"/>
                <a:gd name="T89" fmla="*/ 4 h 240"/>
                <a:gd name="T90" fmla="*/ 1355 w 2352"/>
                <a:gd name="T91" fmla="*/ 1 h 240"/>
                <a:gd name="T92" fmla="*/ 1176 w 2352"/>
                <a:gd name="T93" fmla="*/ 0 h 240"/>
                <a:gd name="T94" fmla="*/ 997 w 2352"/>
                <a:gd name="T95" fmla="*/ 1 h 240"/>
                <a:gd name="T96" fmla="*/ 882 w 2352"/>
                <a:gd name="T97" fmla="*/ 4 h 240"/>
                <a:gd name="T98" fmla="*/ 772 w 2352"/>
                <a:gd name="T99" fmla="*/ 7 h 240"/>
                <a:gd name="T100" fmla="*/ 666 w 2352"/>
                <a:gd name="T101" fmla="*/ 12 h 240"/>
                <a:gd name="T102" fmla="*/ 566 w 2352"/>
                <a:gd name="T103" fmla="*/ 18 h 240"/>
                <a:gd name="T104" fmla="*/ 472 w 2352"/>
                <a:gd name="T105" fmla="*/ 24 h 240"/>
                <a:gd name="T106" fmla="*/ 385 w 2352"/>
                <a:gd name="T107" fmla="*/ 31 h 240"/>
                <a:gd name="T108" fmla="*/ 305 w 2352"/>
                <a:gd name="T109" fmla="*/ 40 h 240"/>
                <a:gd name="T110" fmla="*/ 234 w 2352"/>
                <a:gd name="T111" fmla="*/ 48 h 240"/>
                <a:gd name="T112" fmla="*/ 170 w 2352"/>
                <a:gd name="T113" fmla="*/ 58 h 240"/>
                <a:gd name="T114" fmla="*/ 116 w 2352"/>
                <a:gd name="T115" fmla="*/ 68 h 240"/>
                <a:gd name="T116" fmla="*/ 71 w 2352"/>
                <a:gd name="T117" fmla="*/ 79 h 240"/>
                <a:gd name="T118" fmla="*/ 37 w 2352"/>
                <a:gd name="T119" fmla="*/ 90 h 240"/>
                <a:gd name="T120" fmla="*/ 14 w 2352"/>
                <a:gd name="T121" fmla="*/ 102 h 240"/>
                <a:gd name="T122" fmla="*/ 2 w 2352"/>
                <a:gd name="T123" fmla="*/ 1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2" h="240">
                  <a:moveTo>
                    <a:pt x="0" y="120"/>
                  </a:moveTo>
                  <a:lnTo>
                    <a:pt x="2" y="126"/>
                  </a:lnTo>
                  <a:lnTo>
                    <a:pt x="6" y="132"/>
                  </a:lnTo>
                  <a:lnTo>
                    <a:pt x="14" y="138"/>
                  </a:lnTo>
                  <a:lnTo>
                    <a:pt x="24" y="144"/>
                  </a:lnTo>
                  <a:lnTo>
                    <a:pt x="37" y="150"/>
                  </a:lnTo>
                  <a:lnTo>
                    <a:pt x="53" y="156"/>
                  </a:lnTo>
                  <a:lnTo>
                    <a:pt x="71" y="161"/>
                  </a:lnTo>
                  <a:lnTo>
                    <a:pt x="92" y="167"/>
                  </a:lnTo>
                  <a:lnTo>
                    <a:pt x="116" y="172"/>
                  </a:lnTo>
                  <a:lnTo>
                    <a:pt x="142" y="177"/>
                  </a:lnTo>
                  <a:lnTo>
                    <a:pt x="170" y="182"/>
                  </a:lnTo>
                  <a:lnTo>
                    <a:pt x="201" y="187"/>
                  </a:lnTo>
                  <a:lnTo>
                    <a:pt x="234" y="192"/>
                  </a:lnTo>
                  <a:lnTo>
                    <a:pt x="268" y="196"/>
                  </a:lnTo>
                  <a:lnTo>
                    <a:pt x="305" y="201"/>
                  </a:lnTo>
                  <a:lnTo>
                    <a:pt x="344" y="205"/>
                  </a:lnTo>
                  <a:lnTo>
                    <a:pt x="385" y="209"/>
                  </a:lnTo>
                  <a:lnTo>
                    <a:pt x="428" y="213"/>
                  </a:lnTo>
                  <a:lnTo>
                    <a:pt x="472" y="216"/>
                  </a:lnTo>
                  <a:lnTo>
                    <a:pt x="518" y="220"/>
                  </a:lnTo>
                  <a:lnTo>
                    <a:pt x="566" y="223"/>
                  </a:lnTo>
                  <a:lnTo>
                    <a:pt x="615" y="226"/>
                  </a:lnTo>
                  <a:lnTo>
                    <a:pt x="666" y="228"/>
                  </a:lnTo>
                  <a:lnTo>
                    <a:pt x="718" y="231"/>
                  </a:lnTo>
                  <a:lnTo>
                    <a:pt x="772" y="233"/>
                  </a:lnTo>
                  <a:lnTo>
                    <a:pt x="826" y="235"/>
                  </a:lnTo>
                  <a:lnTo>
                    <a:pt x="882" y="236"/>
                  </a:lnTo>
                  <a:lnTo>
                    <a:pt x="939" y="238"/>
                  </a:lnTo>
                  <a:lnTo>
                    <a:pt x="997" y="239"/>
                  </a:lnTo>
                  <a:lnTo>
                    <a:pt x="1056" y="239"/>
                  </a:lnTo>
                  <a:lnTo>
                    <a:pt x="1176" y="240"/>
                  </a:lnTo>
                  <a:lnTo>
                    <a:pt x="1296" y="239"/>
                  </a:lnTo>
                  <a:lnTo>
                    <a:pt x="1355" y="239"/>
                  </a:lnTo>
                  <a:lnTo>
                    <a:pt x="1413" y="238"/>
                  </a:lnTo>
                  <a:lnTo>
                    <a:pt x="1470" y="236"/>
                  </a:lnTo>
                  <a:lnTo>
                    <a:pt x="1526" y="235"/>
                  </a:lnTo>
                  <a:lnTo>
                    <a:pt x="1581" y="233"/>
                  </a:lnTo>
                  <a:lnTo>
                    <a:pt x="1634" y="231"/>
                  </a:lnTo>
                  <a:lnTo>
                    <a:pt x="1686" y="228"/>
                  </a:lnTo>
                  <a:lnTo>
                    <a:pt x="1737" y="226"/>
                  </a:lnTo>
                  <a:lnTo>
                    <a:pt x="1786" y="223"/>
                  </a:lnTo>
                  <a:lnTo>
                    <a:pt x="1834" y="220"/>
                  </a:lnTo>
                  <a:lnTo>
                    <a:pt x="1880" y="216"/>
                  </a:lnTo>
                  <a:lnTo>
                    <a:pt x="1924" y="213"/>
                  </a:lnTo>
                  <a:lnTo>
                    <a:pt x="1967" y="209"/>
                  </a:lnTo>
                  <a:lnTo>
                    <a:pt x="2008" y="205"/>
                  </a:lnTo>
                  <a:lnTo>
                    <a:pt x="2047" y="201"/>
                  </a:lnTo>
                  <a:lnTo>
                    <a:pt x="2084" y="196"/>
                  </a:lnTo>
                  <a:lnTo>
                    <a:pt x="2119" y="192"/>
                  </a:lnTo>
                  <a:lnTo>
                    <a:pt x="2151" y="187"/>
                  </a:lnTo>
                  <a:lnTo>
                    <a:pt x="2182" y="182"/>
                  </a:lnTo>
                  <a:lnTo>
                    <a:pt x="2210" y="177"/>
                  </a:lnTo>
                  <a:lnTo>
                    <a:pt x="2236" y="172"/>
                  </a:lnTo>
                  <a:lnTo>
                    <a:pt x="2260" y="167"/>
                  </a:lnTo>
                  <a:lnTo>
                    <a:pt x="2281" y="161"/>
                  </a:lnTo>
                  <a:lnTo>
                    <a:pt x="2299" y="156"/>
                  </a:lnTo>
                  <a:lnTo>
                    <a:pt x="2315" y="150"/>
                  </a:lnTo>
                  <a:lnTo>
                    <a:pt x="2328" y="144"/>
                  </a:lnTo>
                  <a:lnTo>
                    <a:pt x="2339" y="138"/>
                  </a:lnTo>
                  <a:lnTo>
                    <a:pt x="2346" y="132"/>
                  </a:lnTo>
                  <a:lnTo>
                    <a:pt x="2351" y="126"/>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3732" name="Freeform 20"/>
            <p:cNvSpPr>
              <a:spLocks/>
            </p:cNvSpPr>
            <p:nvPr/>
          </p:nvSpPr>
          <p:spPr bwMode="auto">
            <a:xfrm>
              <a:off x="3267" y="2019"/>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3733" name="Freeform 21"/>
            <p:cNvSpPr>
              <a:spLocks/>
            </p:cNvSpPr>
            <p:nvPr/>
          </p:nvSpPr>
          <p:spPr bwMode="auto">
            <a:xfrm>
              <a:off x="3267" y="2139"/>
              <a:ext cx="2352" cy="120"/>
            </a:xfrm>
            <a:custGeom>
              <a:avLst/>
              <a:gdLst>
                <a:gd name="T0" fmla="*/ 0 w 2352"/>
                <a:gd name="T1" fmla="*/ 0 h 120"/>
                <a:gd name="T2" fmla="*/ 2 w 2352"/>
                <a:gd name="T3" fmla="*/ 6 h 120"/>
                <a:gd name="T4" fmla="*/ 6 w 2352"/>
                <a:gd name="T5" fmla="*/ 12 h 120"/>
                <a:gd name="T6" fmla="*/ 14 w 2352"/>
                <a:gd name="T7" fmla="*/ 18 h 120"/>
                <a:gd name="T8" fmla="*/ 24 w 2352"/>
                <a:gd name="T9" fmla="*/ 24 h 120"/>
                <a:gd name="T10" fmla="*/ 37 w 2352"/>
                <a:gd name="T11" fmla="*/ 30 h 120"/>
                <a:gd name="T12" fmla="*/ 53 w 2352"/>
                <a:gd name="T13" fmla="*/ 36 h 120"/>
                <a:gd name="T14" fmla="*/ 71 w 2352"/>
                <a:gd name="T15" fmla="*/ 41 h 120"/>
                <a:gd name="T16" fmla="*/ 92 w 2352"/>
                <a:gd name="T17" fmla="*/ 47 h 120"/>
                <a:gd name="T18" fmla="*/ 116 w 2352"/>
                <a:gd name="T19" fmla="*/ 52 h 120"/>
                <a:gd name="T20" fmla="*/ 142 w 2352"/>
                <a:gd name="T21" fmla="*/ 57 h 120"/>
                <a:gd name="T22" fmla="*/ 170 w 2352"/>
                <a:gd name="T23" fmla="*/ 62 h 120"/>
                <a:gd name="T24" fmla="*/ 201 w 2352"/>
                <a:gd name="T25" fmla="*/ 67 h 120"/>
                <a:gd name="T26" fmla="*/ 234 w 2352"/>
                <a:gd name="T27" fmla="*/ 72 h 120"/>
                <a:gd name="T28" fmla="*/ 268 w 2352"/>
                <a:gd name="T29" fmla="*/ 76 h 120"/>
                <a:gd name="T30" fmla="*/ 305 w 2352"/>
                <a:gd name="T31" fmla="*/ 81 h 120"/>
                <a:gd name="T32" fmla="*/ 344 w 2352"/>
                <a:gd name="T33" fmla="*/ 85 h 120"/>
                <a:gd name="T34" fmla="*/ 385 w 2352"/>
                <a:gd name="T35" fmla="*/ 89 h 120"/>
                <a:gd name="T36" fmla="*/ 428 w 2352"/>
                <a:gd name="T37" fmla="*/ 93 h 120"/>
                <a:gd name="T38" fmla="*/ 472 w 2352"/>
                <a:gd name="T39" fmla="*/ 96 h 120"/>
                <a:gd name="T40" fmla="*/ 518 w 2352"/>
                <a:gd name="T41" fmla="*/ 100 h 120"/>
                <a:gd name="T42" fmla="*/ 566 w 2352"/>
                <a:gd name="T43" fmla="*/ 103 h 120"/>
                <a:gd name="T44" fmla="*/ 615 w 2352"/>
                <a:gd name="T45" fmla="*/ 106 h 120"/>
                <a:gd name="T46" fmla="*/ 666 w 2352"/>
                <a:gd name="T47" fmla="*/ 108 h 120"/>
                <a:gd name="T48" fmla="*/ 718 w 2352"/>
                <a:gd name="T49" fmla="*/ 111 h 120"/>
                <a:gd name="T50" fmla="*/ 772 w 2352"/>
                <a:gd name="T51" fmla="*/ 113 h 120"/>
                <a:gd name="T52" fmla="*/ 826 w 2352"/>
                <a:gd name="T53" fmla="*/ 115 h 120"/>
                <a:gd name="T54" fmla="*/ 882 w 2352"/>
                <a:gd name="T55" fmla="*/ 116 h 120"/>
                <a:gd name="T56" fmla="*/ 939 w 2352"/>
                <a:gd name="T57" fmla="*/ 118 h 120"/>
                <a:gd name="T58" fmla="*/ 997 w 2352"/>
                <a:gd name="T59" fmla="*/ 119 h 120"/>
                <a:gd name="T60" fmla="*/ 1056 w 2352"/>
                <a:gd name="T61" fmla="*/ 119 h 120"/>
                <a:gd name="T62" fmla="*/ 1176 w 2352"/>
                <a:gd name="T63" fmla="*/ 120 h 120"/>
                <a:gd name="T64" fmla="*/ 1296 w 2352"/>
                <a:gd name="T65" fmla="*/ 119 h 120"/>
                <a:gd name="T66" fmla="*/ 1355 w 2352"/>
                <a:gd name="T67" fmla="*/ 119 h 120"/>
                <a:gd name="T68" fmla="*/ 1413 w 2352"/>
                <a:gd name="T69" fmla="*/ 118 h 120"/>
                <a:gd name="T70" fmla="*/ 1470 w 2352"/>
                <a:gd name="T71" fmla="*/ 116 h 120"/>
                <a:gd name="T72" fmla="*/ 1526 w 2352"/>
                <a:gd name="T73" fmla="*/ 115 h 120"/>
                <a:gd name="T74" fmla="*/ 1581 w 2352"/>
                <a:gd name="T75" fmla="*/ 113 h 120"/>
                <a:gd name="T76" fmla="*/ 1634 w 2352"/>
                <a:gd name="T77" fmla="*/ 111 h 120"/>
                <a:gd name="T78" fmla="*/ 1686 w 2352"/>
                <a:gd name="T79" fmla="*/ 108 h 120"/>
                <a:gd name="T80" fmla="*/ 1737 w 2352"/>
                <a:gd name="T81" fmla="*/ 106 h 120"/>
                <a:gd name="T82" fmla="*/ 1786 w 2352"/>
                <a:gd name="T83" fmla="*/ 103 h 120"/>
                <a:gd name="T84" fmla="*/ 1834 w 2352"/>
                <a:gd name="T85" fmla="*/ 100 h 120"/>
                <a:gd name="T86" fmla="*/ 1880 w 2352"/>
                <a:gd name="T87" fmla="*/ 96 h 120"/>
                <a:gd name="T88" fmla="*/ 1924 w 2352"/>
                <a:gd name="T89" fmla="*/ 93 h 120"/>
                <a:gd name="T90" fmla="*/ 1967 w 2352"/>
                <a:gd name="T91" fmla="*/ 89 h 120"/>
                <a:gd name="T92" fmla="*/ 2008 w 2352"/>
                <a:gd name="T93" fmla="*/ 85 h 120"/>
                <a:gd name="T94" fmla="*/ 2047 w 2352"/>
                <a:gd name="T95" fmla="*/ 81 h 120"/>
                <a:gd name="T96" fmla="*/ 2084 w 2352"/>
                <a:gd name="T97" fmla="*/ 76 h 120"/>
                <a:gd name="T98" fmla="*/ 2119 w 2352"/>
                <a:gd name="T99" fmla="*/ 72 h 120"/>
                <a:gd name="T100" fmla="*/ 2151 w 2352"/>
                <a:gd name="T101" fmla="*/ 67 h 120"/>
                <a:gd name="T102" fmla="*/ 2182 w 2352"/>
                <a:gd name="T103" fmla="*/ 62 h 120"/>
                <a:gd name="T104" fmla="*/ 2210 w 2352"/>
                <a:gd name="T105" fmla="*/ 57 h 120"/>
                <a:gd name="T106" fmla="*/ 2236 w 2352"/>
                <a:gd name="T107" fmla="*/ 52 h 120"/>
                <a:gd name="T108" fmla="*/ 2260 w 2352"/>
                <a:gd name="T109" fmla="*/ 47 h 120"/>
                <a:gd name="T110" fmla="*/ 2281 w 2352"/>
                <a:gd name="T111" fmla="*/ 41 h 120"/>
                <a:gd name="T112" fmla="*/ 2299 w 2352"/>
                <a:gd name="T113" fmla="*/ 36 h 120"/>
                <a:gd name="T114" fmla="*/ 2315 w 2352"/>
                <a:gd name="T115" fmla="*/ 30 h 120"/>
                <a:gd name="T116" fmla="*/ 2328 w 2352"/>
                <a:gd name="T117" fmla="*/ 24 h 120"/>
                <a:gd name="T118" fmla="*/ 2339 w 2352"/>
                <a:gd name="T119" fmla="*/ 18 h 120"/>
                <a:gd name="T120" fmla="*/ 2346 w 2352"/>
                <a:gd name="T121" fmla="*/ 12 h 120"/>
                <a:gd name="T122" fmla="*/ 2351 w 2352"/>
                <a:gd name="T123" fmla="*/ 6 h 120"/>
                <a:gd name="T124" fmla="*/ 2352 w 2352"/>
                <a:gd name="T1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2" h="120">
                  <a:moveTo>
                    <a:pt x="0" y="0"/>
                  </a:moveTo>
                  <a:lnTo>
                    <a:pt x="2" y="6"/>
                  </a:lnTo>
                  <a:lnTo>
                    <a:pt x="6" y="12"/>
                  </a:lnTo>
                  <a:lnTo>
                    <a:pt x="14" y="18"/>
                  </a:lnTo>
                  <a:lnTo>
                    <a:pt x="24" y="24"/>
                  </a:lnTo>
                  <a:lnTo>
                    <a:pt x="37" y="30"/>
                  </a:lnTo>
                  <a:lnTo>
                    <a:pt x="53" y="36"/>
                  </a:lnTo>
                  <a:lnTo>
                    <a:pt x="71" y="41"/>
                  </a:lnTo>
                  <a:lnTo>
                    <a:pt x="92" y="47"/>
                  </a:lnTo>
                  <a:lnTo>
                    <a:pt x="116" y="52"/>
                  </a:lnTo>
                  <a:lnTo>
                    <a:pt x="142" y="57"/>
                  </a:lnTo>
                  <a:lnTo>
                    <a:pt x="170" y="62"/>
                  </a:lnTo>
                  <a:lnTo>
                    <a:pt x="201" y="67"/>
                  </a:lnTo>
                  <a:lnTo>
                    <a:pt x="234" y="72"/>
                  </a:lnTo>
                  <a:lnTo>
                    <a:pt x="268" y="76"/>
                  </a:lnTo>
                  <a:lnTo>
                    <a:pt x="305" y="81"/>
                  </a:lnTo>
                  <a:lnTo>
                    <a:pt x="344" y="85"/>
                  </a:lnTo>
                  <a:lnTo>
                    <a:pt x="385" y="89"/>
                  </a:lnTo>
                  <a:lnTo>
                    <a:pt x="428" y="93"/>
                  </a:lnTo>
                  <a:lnTo>
                    <a:pt x="472" y="96"/>
                  </a:lnTo>
                  <a:lnTo>
                    <a:pt x="518" y="100"/>
                  </a:lnTo>
                  <a:lnTo>
                    <a:pt x="566" y="103"/>
                  </a:lnTo>
                  <a:lnTo>
                    <a:pt x="615" y="106"/>
                  </a:lnTo>
                  <a:lnTo>
                    <a:pt x="666" y="108"/>
                  </a:lnTo>
                  <a:lnTo>
                    <a:pt x="718" y="111"/>
                  </a:lnTo>
                  <a:lnTo>
                    <a:pt x="772" y="113"/>
                  </a:lnTo>
                  <a:lnTo>
                    <a:pt x="826" y="115"/>
                  </a:lnTo>
                  <a:lnTo>
                    <a:pt x="882" y="116"/>
                  </a:lnTo>
                  <a:lnTo>
                    <a:pt x="939" y="118"/>
                  </a:lnTo>
                  <a:lnTo>
                    <a:pt x="997" y="119"/>
                  </a:lnTo>
                  <a:lnTo>
                    <a:pt x="1056" y="119"/>
                  </a:lnTo>
                  <a:lnTo>
                    <a:pt x="1176" y="120"/>
                  </a:lnTo>
                  <a:lnTo>
                    <a:pt x="1296" y="119"/>
                  </a:lnTo>
                  <a:lnTo>
                    <a:pt x="1355" y="119"/>
                  </a:lnTo>
                  <a:lnTo>
                    <a:pt x="1413" y="118"/>
                  </a:lnTo>
                  <a:lnTo>
                    <a:pt x="1470" y="116"/>
                  </a:lnTo>
                  <a:lnTo>
                    <a:pt x="1526" y="115"/>
                  </a:lnTo>
                  <a:lnTo>
                    <a:pt x="1581" y="113"/>
                  </a:lnTo>
                  <a:lnTo>
                    <a:pt x="1634" y="111"/>
                  </a:lnTo>
                  <a:lnTo>
                    <a:pt x="1686" y="108"/>
                  </a:lnTo>
                  <a:lnTo>
                    <a:pt x="1737" y="106"/>
                  </a:lnTo>
                  <a:lnTo>
                    <a:pt x="1786" y="103"/>
                  </a:lnTo>
                  <a:lnTo>
                    <a:pt x="1834" y="100"/>
                  </a:lnTo>
                  <a:lnTo>
                    <a:pt x="1880" y="96"/>
                  </a:lnTo>
                  <a:lnTo>
                    <a:pt x="1924" y="93"/>
                  </a:lnTo>
                  <a:lnTo>
                    <a:pt x="1967" y="89"/>
                  </a:lnTo>
                  <a:lnTo>
                    <a:pt x="2008" y="85"/>
                  </a:lnTo>
                  <a:lnTo>
                    <a:pt x="2047" y="81"/>
                  </a:lnTo>
                  <a:lnTo>
                    <a:pt x="2084" y="76"/>
                  </a:lnTo>
                  <a:lnTo>
                    <a:pt x="2119" y="72"/>
                  </a:lnTo>
                  <a:lnTo>
                    <a:pt x="2151" y="67"/>
                  </a:lnTo>
                  <a:lnTo>
                    <a:pt x="2182" y="62"/>
                  </a:lnTo>
                  <a:lnTo>
                    <a:pt x="2210" y="57"/>
                  </a:lnTo>
                  <a:lnTo>
                    <a:pt x="2236" y="52"/>
                  </a:lnTo>
                  <a:lnTo>
                    <a:pt x="2260" y="47"/>
                  </a:lnTo>
                  <a:lnTo>
                    <a:pt x="2281" y="41"/>
                  </a:lnTo>
                  <a:lnTo>
                    <a:pt x="2299" y="36"/>
                  </a:lnTo>
                  <a:lnTo>
                    <a:pt x="2315" y="30"/>
                  </a:lnTo>
                  <a:lnTo>
                    <a:pt x="2328" y="24"/>
                  </a:lnTo>
                  <a:lnTo>
                    <a:pt x="2339" y="18"/>
                  </a:lnTo>
                  <a:lnTo>
                    <a:pt x="2346" y="12"/>
                  </a:lnTo>
                  <a:lnTo>
                    <a:pt x="2351" y="6"/>
                  </a:lnTo>
                  <a:lnTo>
                    <a:pt x="2352"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83735" name="Rectangle 23"/>
          <p:cNvSpPr>
            <a:spLocks noChangeArrowheads="1"/>
          </p:cNvSpPr>
          <p:nvPr/>
        </p:nvSpPr>
        <p:spPr bwMode="auto">
          <a:xfrm>
            <a:off x="5262563" y="3717925"/>
            <a:ext cx="36845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3736" name="Rectangle 24"/>
          <p:cNvSpPr>
            <a:spLocks noChangeArrowheads="1"/>
          </p:cNvSpPr>
          <p:nvPr/>
        </p:nvSpPr>
        <p:spPr bwMode="auto">
          <a:xfrm>
            <a:off x="5354638" y="3768725"/>
            <a:ext cx="34988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u="sng">
                <a:solidFill>
                  <a:srgbClr val="000000"/>
                </a:solidFill>
                <a:latin typeface="Courier New" charset="0"/>
              </a:rPr>
              <a:t>NAME              TITLE   ORGANIZATION</a:t>
            </a:r>
            <a:endParaRPr lang="en-US" u="sng"/>
          </a:p>
        </p:txBody>
      </p:sp>
    </p:spTree>
    <p:extLst>
      <p:ext uri="{BB962C8B-B14F-4D97-AF65-F5344CB8AC3E}">
        <p14:creationId xmlns:p14="http://schemas.microsoft.com/office/powerpoint/2010/main" val="2718536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6665595" cy="695960"/>
          </a:xfrm>
          <a:prstGeom prst="rect">
            <a:avLst/>
          </a:prstGeom>
        </p:spPr>
        <p:txBody>
          <a:bodyPr vert="horz" wrap="square" lIns="0" tIns="12700" rIns="0" bIns="0" rtlCol="0">
            <a:spAutoFit/>
          </a:bodyPr>
          <a:lstStyle/>
          <a:p>
            <a:pPr marL="12700">
              <a:lnSpc>
                <a:spcPct val="100000"/>
              </a:lnSpc>
              <a:spcBef>
                <a:spcPts val="100"/>
              </a:spcBef>
            </a:pPr>
            <a:r>
              <a:rPr sz="4400" spc="-5" dirty="0"/>
              <a:t>Features: </a:t>
            </a:r>
            <a:r>
              <a:rPr sz="4400" spc="-25" dirty="0"/>
              <a:t>Word</a:t>
            </a:r>
            <a:r>
              <a:rPr sz="4400" spc="-5" dirty="0"/>
              <a:t> Substrings</a:t>
            </a:r>
            <a:endParaRPr sz="4400"/>
          </a:p>
        </p:txBody>
      </p:sp>
      <p:pic>
        <p:nvPicPr>
          <p:cNvPr id="210" name="Picture 209"/>
          <p:cNvPicPr>
            <a:picLocks noChangeAspect="1"/>
          </p:cNvPicPr>
          <p:nvPr/>
        </p:nvPicPr>
        <p:blipFill>
          <a:blip r:embed="rId2"/>
          <a:stretch>
            <a:fillRect/>
          </a:stretch>
        </p:blipFill>
        <p:spPr>
          <a:xfrm>
            <a:off x="762000" y="1790700"/>
            <a:ext cx="7696200" cy="3848100"/>
          </a:xfrm>
          <a:prstGeom prst="rect">
            <a:avLst/>
          </a:prstGeom>
        </p:spPr>
      </p:pic>
    </p:spTree>
    <p:extLst>
      <p:ext uri="{BB962C8B-B14F-4D97-AF65-F5344CB8AC3E}">
        <p14:creationId xmlns:p14="http://schemas.microsoft.com/office/powerpoint/2010/main" val="951847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390" y="611124"/>
            <a:ext cx="4375785" cy="695960"/>
          </a:xfrm>
          <a:prstGeom prst="rect">
            <a:avLst/>
          </a:prstGeom>
        </p:spPr>
        <p:txBody>
          <a:bodyPr vert="horz" wrap="square" lIns="0" tIns="12700" rIns="0" bIns="0" rtlCol="0">
            <a:spAutoFit/>
          </a:bodyPr>
          <a:lstStyle/>
          <a:p>
            <a:pPr marL="12700">
              <a:lnSpc>
                <a:spcPct val="100000"/>
              </a:lnSpc>
              <a:spcBef>
                <a:spcPts val="100"/>
              </a:spcBef>
            </a:pPr>
            <a:r>
              <a:rPr sz="4400" spc="-5" dirty="0"/>
              <a:t>Features </a:t>
            </a:r>
            <a:r>
              <a:rPr sz="4400" dirty="0"/>
              <a:t>for</a:t>
            </a:r>
            <a:r>
              <a:rPr sz="4400" spc="-60" dirty="0"/>
              <a:t> </a:t>
            </a:r>
            <a:r>
              <a:rPr sz="4400" spc="-5" dirty="0"/>
              <a:t>NER</a:t>
            </a:r>
            <a:endParaRPr sz="4400"/>
          </a:p>
        </p:txBody>
      </p:sp>
      <p:sp>
        <p:nvSpPr>
          <p:cNvPr id="3" name="object 3"/>
          <p:cNvSpPr txBox="1"/>
          <p:nvPr/>
        </p:nvSpPr>
        <p:spPr>
          <a:xfrm>
            <a:off x="609600" y="1752600"/>
            <a:ext cx="7827010" cy="2080482"/>
          </a:xfrm>
          <a:prstGeom prst="rect">
            <a:avLst/>
          </a:prstGeom>
        </p:spPr>
        <p:txBody>
          <a:bodyPr vert="horz" wrap="square" lIns="0" tIns="93345" rIns="0" bIns="0" rtlCol="0">
            <a:spAutoFit/>
          </a:bodyPr>
          <a:lstStyle/>
          <a:p>
            <a:pPr marL="241300" indent="-228600">
              <a:lnSpc>
                <a:spcPct val="100000"/>
              </a:lnSpc>
              <a:spcBef>
                <a:spcPts val="735"/>
              </a:spcBef>
              <a:buChar char="•"/>
              <a:tabLst>
                <a:tab pos="241300" algn="l"/>
              </a:tabLst>
            </a:pPr>
            <a:r>
              <a:rPr sz="2800" spc="-15" dirty="0">
                <a:latin typeface="Arial"/>
                <a:cs typeface="Arial"/>
              </a:rPr>
              <a:t>Word</a:t>
            </a:r>
            <a:r>
              <a:rPr sz="2800" spc="-5" dirty="0">
                <a:latin typeface="Arial"/>
                <a:cs typeface="Arial"/>
              </a:rPr>
              <a:t> </a:t>
            </a:r>
            <a:r>
              <a:rPr sz="2800" dirty="0" smtClean="0">
                <a:latin typeface="Arial"/>
                <a:cs typeface="Arial"/>
              </a:rPr>
              <a:t>Shapes</a:t>
            </a:r>
            <a:r>
              <a:rPr lang="en-US" sz="2800" dirty="0">
                <a:latin typeface="Arial"/>
                <a:cs typeface="Arial"/>
              </a:rPr>
              <a:t> (Orthographic)</a:t>
            </a:r>
            <a:endParaRPr sz="2800" dirty="0">
              <a:latin typeface="Arial"/>
              <a:cs typeface="Arial"/>
            </a:endParaRPr>
          </a:p>
          <a:p>
            <a:pPr marL="698500" marR="5080" lvl="1" indent="-228600">
              <a:lnSpc>
                <a:spcPct val="100800"/>
              </a:lnSpc>
              <a:spcBef>
                <a:spcPts val="520"/>
              </a:spcBef>
              <a:buChar char="•"/>
              <a:tabLst>
                <a:tab pos="698500" algn="l"/>
              </a:tabLst>
            </a:pPr>
            <a:r>
              <a:rPr sz="2400" dirty="0">
                <a:solidFill>
                  <a:srgbClr val="203864"/>
                </a:solidFill>
                <a:latin typeface="Arial"/>
                <a:cs typeface="Arial"/>
              </a:rPr>
              <a:t>Map words </a:t>
            </a:r>
            <a:r>
              <a:rPr sz="2400" spc="-5" dirty="0">
                <a:solidFill>
                  <a:srgbClr val="203864"/>
                </a:solidFill>
                <a:latin typeface="Arial"/>
                <a:cs typeface="Arial"/>
              </a:rPr>
              <a:t>to simplified representation that  </a:t>
            </a:r>
            <a:r>
              <a:rPr sz="2400" dirty="0">
                <a:solidFill>
                  <a:srgbClr val="203864"/>
                </a:solidFill>
                <a:latin typeface="Arial"/>
                <a:cs typeface="Arial"/>
              </a:rPr>
              <a:t>encodes </a:t>
            </a:r>
            <a:r>
              <a:rPr sz="2400" spc="-5" dirty="0">
                <a:solidFill>
                  <a:srgbClr val="203864"/>
                </a:solidFill>
                <a:latin typeface="Arial"/>
                <a:cs typeface="Arial"/>
              </a:rPr>
              <a:t>attributes </a:t>
            </a:r>
            <a:r>
              <a:rPr sz="2400" dirty="0">
                <a:solidFill>
                  <a:srgbClr val="203864"/>
                </a:solidFill>
                <a:latin typeface="Arial"/>
                <a:cs typeface="Arial"/>
              </a:rPr>
              <a:t>such as </a:t>
            </a:r>
            <a:r>
              <a:rPr sz="2400" spc="-5" dirty="0">
                <a:solidFill>
                  <a:srgbClr val="203864"/>
                </a:solidFill>
                <a:latin typeface="Arial"/>
                <a:cs typeface="Arial"/>
              </a:rPr>
              <a:t>length, capitalization,  </a:t>
            </a:r>
            <a:r>
              <a:rPr sz="2400" dirty="0">
                <a:solidFill>
                  <a:srgbClr val="203864"/>
                </a:solidFill>
                <a:latin typeface="Arial"/>
                <a:cs typeface="Arial"/>
              </a:rPr>
              <a:t>numerals, </a:t>
            </a:r>
            <a:r>
              <a:rPr sz="2400" spc="-5" dirty="0">
                <a:solidFill>
                  <a:srgbClr val="203864"/>
                </a:solidFill>
                <a:latin typeface="Arial"/>
                <a:cs typeface="Arial"/>
              </a:rPr>
              <a:t>Greek letters, internal punctuation,</a:t>
            </a:r>
            <a:r>
              <a:rPr sz="2400" spc="25" dirty="0">
                <a:solidFill>
                  <a:srgbClr val="203864"/>
                </a:solidFill>
                <a:latin typeface="Arial"/>
                <a:cs typeface="Arial"/>
              </a:rPr>
              <a:t> </a:t>
            </a:r>
            <a:r>
              <a:rPr sz="2400" spc="-5" dirty="0">
                <a:solidFill>
                  <a:srgbClr val="203864"/>
                </a:solidFill>
                <a:latin typeface="Arial"/>
                <a:cs typeface="Arial"/>
              </a:rPr>
              <a:t>etc.</a:t>
            </a:r>
            <a:endParaRPr sz="24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2703579926"/>
              </p:ext>
            </p:extLst>
          </p:nvPr>
        </p:nvGraphicFramePr>
        <p:xfrm>
          <a:off x="2743200" y="4267200"/>
          <a:ext cx="3440429" cy="1120140"/>
        </p:xfrm>
        <a:graphic>
          <a:graphicData uri="http://schemas.openxmlformats.org/drawingml/2006/table">
            <a:tbl>
              <a:tblPr firstRow="1" bandRow="1">
                <a:tableStyleId>{2D5ABB26-0587-4C30-8999-92F81FD0307C}</a:tableStyleId>
              </a:tblPr>
              <a:tblGrid>
                <a:gridCol w="2193925"/>
                <a:gridCol w="1246504"/>
              </a:tblGrid>
              <a:tr h="373380">
                <a:tc>
                  <a:txBody>
                    <a:bodyPr/>
                    <a:lstStyle/>
                    <a:p>
                      <a:pPr marL="29209" algn="ctr">
                        <a:lnSpc>
                          <a:spcPct val="100000"/>
                        </a:lnSpc>
                        <a:spcBef>
                          <a:spcPts val="259"/>
                        </a:spcBef>
                      </a:pPr>
                      <a:r>
                        <a:rPr sz="2000" spc="45" dirty="0">
                          <a:latin typeface="Trebuchet MS"/>
                          <a:cs typeface="Trebuchet MS"/>
                        </a:rPr>
                        <a:t>Varicella-zoster</a:t>
                      </a:r>
                      <a:endParaRPr sz="2000">
                        <a:latin typeface="Trebuchet MS"/>
                        <a:cs typeface="Trebuchet MS"/>
                      </a:endParaRPr>
                    </a:p>
                  </a:txBody>
                  <a:tcPr marL="0" marR="0" marT="33019"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solidFill>
                      <a:srgbClr val="FFCCFF"/>
                    </a:solidFill>
                  </a:tcPr>
                </a:tc>
                <a:tc>
                  <a:txBody>
                    <a:bodyPr/>
                    <a:lstStyle/>
                    <a:p>
                      <a:pPr marL="27940" algn="ctr">
                        <a:lnSpc>
                          <a:spcPct val="100000"/>
                        </a:lnSpc>
                        <a:spcBef>
                          <a:spcPts val="259"/>
                        </a:spcBef>
                      </a:pPr>
                      <a:r>
                        <a:rPr sz="2000" spc="150" dirty="0">
                          <a:latin typeface="Trebuchet MS"/>
                          <a:cs typeface="Trebuchet MS"/>
                        </a:rPr>
                        <a:t>Xx-xxx</a:t>
                      </a:r>
                      <a:endParaRPr sz="2000" dirty="0">
                        <a:latin typeface="Trebuchet MS"/>
                        <a:cs typeface="Trebuchet MS"/>
                      </a:endParaRPr>
                    </a:p>
                  </a:txBody>
                  <a:tcPr marL="0" marR="0" marT="33019"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solidFill>
                      <a:srgbClr val="FFCCFF"/>
                    </a:solidFill>
                  </a:tcPr>
                </a:tc>
              </a:tr>
              <a:tr h="373380">
                <a:tc>
                  <a:txBody>
                    <a:bodyPr/>
                    <a:lstStyle/>
                    <a:p>
                      <a:pPr marL="29209" algn="ctr">
                        <a:lnSpc>
                          <a:spcPct val="100000"/>
                        </a:lnSpc>
                        <a:spcBef>
                          <a:spcPts val="270"/>
                        </a:spcBef>
                      </a:pPr>
                      <a:r>
                        <a:rPr sz="2000" spc="170" dirty="0">
                          <a:latin typeface="Trebuchet MS"/>
                          <a:cs typeface="Trebuchet MS"/>
                        </a:rPr>
                        <a:t>mRNA</a:t>
                      </a:r>
                      <a:endParaRPr sz="2000">
                        <a:latin typeface="Trebuchet MS"/>
                        <a:cs typeface="Trebuchet MS"/>
                      </a:endParaRPr>
                    </a:p>
                  </a:txBody>
                  <a:tcPr marL="0" marR="0" marT="3429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CCFF"/>
                    </a:solidFill>
                  </a:tcPr>
                </a:tc>
                <a:tc>
                  <a:txBody>
                    <a:bodyPr/>
                    <a:lstStyle/>
                    <a:p>
                      <a:pPr marL="27940" algn="ctr">
                        <a:lnSpc>
                          <a:spcPct val="100000"/>
                        </a:lnSpc>
                        <a:spcBef>
                          <a:spcPts val="270"/>
                        </a:spcBef>
                      </a:pPr>
                      <a:r>
                        <a:rPr sz="2000" spc="155" dirty="0">
                          <a:latin typeface="Trebuchet MS"/>
                          <a:cs typeface="Trebuchet MS"/>
                        </a:rPr>
                        <a:t>xXXX</a:t>
                      </a:r>
                      <a:endParaRPr sz="2000">
                        <a:latin typeface="Trebuchet MS"/>
                        <a:cs typeface="Trebuchet MS"/>
                      </a:endParaRPr>
                    </a:p>
                  </a:txBody>
                  <a:tcPr marL="0" marR="0" marT="34290"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solidFill>
                      <a:srgbClr val="FFCCFF"/>
                    </a:solidFill>
                  </a:tcPr>
                </a:tc>
              </a:tr>
              <a:tr h="373380">
                <a:tc>
                  <a:txBody>
                    <a:bodyPr/>
                    <a:lstStyle/>
                    <a:p>
                      <a:pPr marL="28575" algn="ctr">
                        <a:lnSpc>
                          <a:spcPct val="100000"/>
                        </a:lnSpc>
                        <a:spcBef>
                          <a:spcPts val="259"/>
                        </a:spcBef>
                      </a:pPr>
                      <a:r>
                        <a:rPr sz="2000" spc="140" dirty="0">
                          <a:latin typeface="Trebuchet MS"/>
                          <a:cs typeface="Trebuchet MS"/>
                        </a:rPr>
                        <a:t>CPA1</a:t>
                      </a:r>
                      <a:endParaRPr sz="2000">
                        <a:latin typeface="Trebuchet MS"/>
                        <a:cs typeface="Trebuchet MS"/>
                      </a:endParaRPr>
                    </a:p>
                  </a:txBody>
                  <a:tcPr marL="0" marR="0" marT="33019" marB="0">
                    <a:lnL w="38100">
                      <a:solidFill>
                        <a:srgbClr val="000000"/>
                      </a:solidFill>
                      <a:prstDash val="solid"/>
                    </a:lnL>
                    <a:lnR w="19050">
                      <a:solidFill>
                        <a:srgbClr val="000000"/>
                      </a:solidFill>
                      <a:prstDash val="solid"/>
                    </a:lnR>
                    <a:lnT w="19050">
                      <a:solidFill>
                        <a:srgbClr val="000000"/>
                      </a:solidFill>
                      <a:prstDash val="solid"/>
                    </a:lnT>
                    <a:lnB w="38100">
                      <a:solidFill>
                        <a:srgbClr val="000000"/>
                      </a:solidFill>
                      <a:prstDash val="solid"/>
                    </a:lnB>
                    <a:solidFill>
                      <a:srgbClr val="FFCCFF"/>
                    </a:solidFill>
                  </a:tcPr>
                </a:tc>
                <a:tc>
                  <a:txBody>
                    <a:bodyPr/>
                    <a:lstStyle/>
                    <a:p>
                      <a:pPr marL="27305" algn="ctr">
                        <a:lnSpc>
                          <a:spcPct val="100000"/>
                        </a:lnSpc>
                        <a:spcBef>
                          <a:spcPts val="259"/>
                        </a:spcBef>
                      </a:pPr>
                      <a:r>
                        <a:rPr sz="2000" spc="135" dirty="0">
                          <a:latin typeface="Trebuchet MS"/>
                          <a:cs typeface="Trebuchet MS"/>
                        </a:rPr>
                        <a:t>XXXd</a:t>
                      </a:r>
                      <a:endParaRPr sz="2000" dirty="0">
                        <a:latin typeface="Trebuchet MS"/>
                        <a:cs typeface="Trebuchet MS"/>
                      </a:endParaRPr>
                    </a:p>
                  </a:txBody>
                  <a:tcPr marL="0" marR="0" marT="33019" marB="0">
                    <a:lnL w="1905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solidFill>
                      <a:srgbClr val="FFCCFF"/>
                    </a:solidFill>
                  </a:tcPr>
                </a:tc>
              </a:tr>
            </a:tbl>
          </a:graphicData>
        </a:graphic>
      </p:graphicFrame>
    </p:spTree>
    <p:extLst>
      <p:ext uri="{BB962C8B-B14F-4D97-AF65-F5344CB8AC3E}">
        <p14:creationId xmlns:p14="http://schemas.microsoft.com/office/powerpoint/2010/main" val="2637639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81000"/>
            <a:ext cx="7903210" cy="646758"/>
          </a:xfrm>
          <a:prstGeom prst="rect">
            <a:avLst/>
          </a:prstGeom>
        </p:spPr>
        <p:txBody>
          <a:bodyPr vert="horz" wrap="square" lIns="0" tIns="74295" rIns="0" bIns="0" rtlCol="0">
            <a:spAutoFit/>
          </a:bodyPr>
          <a:lstStyle/>
          <a:p>
            <a:pPr marL="12700" marR="5080">
              <a:lnSpc>
                <a:spcPts val="4390"/>
              </a:lnSpc>
              <a:spcBef>
                <a:spcPts val="585"/>
              </a:spcBef>
            </a:pPr>
            <a:r>
              <a:rPr sz="4000" spc="-5" dirty="0"/>
              <a:t>Classical </a:t>
            </a:r>
            <a:r>
              <a:rPr sz="4000" dirty="0"/>
              <a:t>Learning Models</a:t>
            </a:r>
            <a:r>
              <a:rPr sz="4000" spc="-75" dirty="0"/>
              <a:t> </a:t>
            </a:r>
            <a:r>
              <a:rPr sz="4000" dirty="0"/>
              <a:t>on </a:t>
            </a:r>
            <a:r>
              <a:rPr sz="4000" spc="-5" dirty="0" smtClean="0"/>
              <a:t>NER</a:t>
            </a:r>
            <a:endParaRPr sz="4000" dirty="0"/>
          </a:p>
        </p:txBody>
      </p:sp>
      <p:sp>
        <p:nvSpPr>
          <p:cNvPr id="3" name="object 3"/>
          <p:cNvSpPr txBox="1"/>
          <p:nvPr/>
        </p:nvSpPr>
        <p:spPr>
          <a:xfrm>
            <a:off x="1143000" y="1905000"/>
            <a:ext cx="4114800" cy="3342004"/>
          </a:xfrm>
          <a:prstGeom prst="rect">
            <a:avLst/>
          </a:prstGeom>
        </p:spPr>
        <p:txBody>
          <a:bodyPr vert="horz" wrap="square" lIns="0" tIns="131445" rIns="0" bIns="0" rtlCol="0">
            <a:spAutoFit/>
          </a:bodyPr>
          <a:lstStyle/>
          <a:p>
            <a:pPr marL="241300" indent="-228600">
              <a:lnSpc>
                <a:spcPct val="100000"/>
              </a:lnSpc>
              <a:spcBef>
                <a:spcPts val="1035"/>
              </a:spcBef>
              <a:buChar char="•"/>
              <a:tabLst>
                <a:tab pos="241300" algn="l"/>
              </a:tabLst>
            </a:pPr>
            <a:r>
              <a:rPr sz="2800" spc="-5" dirty="0">
                <a:latin typeface="Arial"/>
                <a:cs typeface="Arial"/>
              </a:rPr>
              <a:t>KNN</a:t>
            </a:r>
            <a:endParaRPr sz="2800" dirty="0">
              <a:latin typeface="Arial"/>
              <a:cs typeface="Arial"/>
            </a:endParaRPr>
          </a:p>
          <a:p>
            <a:pPr marL="241300" indent="-228600">
              <a:lnSpc>
                <a:spcPct val="100000"/>
              </a:lnSpc>
              <a:spcBef>
                <a:spcPts val="935"/>
              </a:spcBef>
              <a:buChar char="•"/>
              <a:tabLst>
                <a:tab pos="241300" algn="l"/>
              </a:tabLst>
            </a:pPr>
            <a:r>
              <a:rPr sz="2800" dirty="0">
                <a:latin typeface="Arial"/>
                <a:cs typeface="Arial"/>
              </a:rPr>
              <a:t>Decision</a:t>
            </a:r>
            <a:r>
              <a:rPr sz="2800" spc="-125" dirty="0">
                <a:latin typeface="Arial"/>
                <a:cs typeface="Arial"/>
              </a:rPr>
              <a:t> </a:t>
            </a:r>
            <a:r>
              <a:rPr sz="2800" spc="-25" dirty="0">
                <a:latin typeface="Arial"/>
                <a:cs typeface="Arial"/>
              </a:rPr>
              <a:t>Tree</a:t>
            </a:r>
            <a:endParaRPr sz="2800" dirty="0">
              <a:latin typeface="Arial"/>
              <a:cs typeface="Arial"/>
            </a:endParaRPr>
          </a:p>
          <a:p>
            <a:pPr marL="241300" indent="-228600">
              <a:lnSpc>
                <a:spcPct val="100000"/>
              </a:lnSpc>
              <a:spcBef>
                <a:spcPts val="1055"/>
              </a:spcBef>
              <a:buChar char="•"/>
              <a:tabLst>
                <a:tab pos="241300" algn="l"/>
              </a:tabLst>
            </a:pPr>
            <a:r>
              <a:rPr sz="2800" dirty="0">
                <a:latin typeface="Arial"/>
                <a:cs typeface="Arial"/>
              </a:rPr>
              <a:t>Naïve</a:t>
            </a:r>
            <a:r>
              <a:rPr sz="2800" spc="-95" dirty="0">
                <a:latin typeface="Arial"/>
                <a:cs typeface="Arial"/>
              </a:rPr>
              <a:t> </a:t>
            </a:r>
            <a:r>
              <a:rPr sz="2800" dirty="0">
                <a:latin typeface="Arial"/>
                <a:cs typeface="Arial"/>
              </a:rPr>
              <a:t>Bayes</a:t>
            </a:r>
          </a:p>
          <a:p>
            <a:pPr marL="241300" indent="-228600">
              <a:lnSpc>
                <a:spcPct val="100000"/>
              </a:lnSpc>
              <a:spcBef>
                <a:spcPts val="1035"/>
              </a:spcBef>
              <a:buChar char="•"/>
              <a:tabLst>
                <a:tab pos="241300" algn="l"/>
              </a:tabLst>
            </a:pPr>
            <a:r>
              <a:rPr sz="2800" spc="-5" dirty="0">
                <a:latin typeface="Arial"/>
                <a:cs typeface="Arial"/>
              </a:rPr>
              <a:t>SVM</a:t>
            </a:r>
            <a:endParaRPr sz="2800" dirty="0">
              <a:latin typeface="Arial"/>
              <a:cs typeface="Arial"/>
            </a:endParaRPr>
          </a:p>
          <a:p>
            <a:pPr marL="241300" indent="-228600">
              <a:lnSpc>
                <a:spcPct val="100000"/>
              </a:lnSpc>
              <a:spcBef>
                <a:spcPts val="935"/>
              </a:spcBef>
              <a:buChar char="•"/>
              <a:tabLst>
                <a:tab pos="241300" algn="l"/>
              </a:tabLst>
            </a:pPr>
            <a:r>
              <a:rPr sz="2800" dirty="0">
                <a:latin typeface="Arial"/>
                <a:cs typeface="Arial"/>
              </a:rPr>
              <a:t>…</a:t>
            </a:r>
          </a:p>
          <a:p>
            <a:pPr marL="241300" indent="-228600">
              <a:lnSpc>
                <a:spcPct val="100000"/>
              </a:lnSpc>
              <a:spcBef>
                <a:spcPts val="1055"/>
              </a:spcBef>
              <a:buChar char="•"/>
              <a:tabLst>
                <a:tab pos="241300" algn="l"/>
              </a:tabLst>
            </a:pPr>
            <a:r>
              <a:rPr sz="2800" dirty="0">
                <a:latin typeface="Arial"/>
                <a:cs typeface="Arial"/>
              </a:rPr>
              <a:t>Boosting,</a:t>
            </a:r>
            <a:r>
              <a:rPr sz="2800" spc="-35" dirty="0">
                <a:latin typeface="Arial"/>
                <a:cs typeface="Arial"/>
              </a:rPr>
              <a:t> </a:t>
            </a:r>
            <a:r>
              <a:rPr sz="2800" dirty="0">
                <a:latin typeface="Arial"/>
                <a:cs typeface="Arial"/>
              </a:rPr>
              <a:t>…</a:t>
            </a:r>
          </a:p>
        </p:txBody>
      </p:sp>
    </p:spTree>
    <p:extLst>
      <p:ext uri="{BB962C8B-B14F-4D97-AF65-F5344CB8AC3E}">
        <p14:creationId xmlns:p14="http://schemas.microsoft.com/office/powerpoint/2010/main" val="55840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normAutofit fontScale="90000"/>
          </a:bodyPr>
          <a:lstStyle/>
          <a:p>
            <a:r>
              <a:rPr lang="en-US" dirty="0"/>
              <a:t>What is</a:t>
            </a:r>
            <a:r>
              <a:rPr lang="en-US" dirty="0">
                <a:latin typeface="Arial"/>
              </a:rPr>
              <a:t> </a:t>
            </a:r>
            <a:r>
              <a:rPr lang="en-US" dirty="0"/>
              <a:t>Information Extraction</a:t>
            </a:r>
          </a:p>
        </p:txBody>
      </p:sp>
      <p:sp>
        <p:nvSpPr>
          <p:cNvPr id="885763" name="Text Box 3"/>
          <p:cNvSpPr txBox="1">
            <a:spLocks noChangeArrowheads="1"/>
          </p:cNvSpPr>
          <p:nvPr/>
        </p:nvSpPr>
        <p:spPr bwMode="auto">
          <a:xfrm>
            <a:off x="2457450" y="1423988"/>
            <a:ext cx="6000750" cy="404812"/>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Filling slots in a database from sub-segments of text.</a:t>
            </a:r>
          </a:p>
        </p:txBody>
      </p:sp>
      <p:sp>
        <p:nvSpPr>
          <p:cNvPr id="885764" name="Text Box 4"/>
          <p:cNvSpPr txBox="1">
            <a:spLocks noChangeArrowheads="1"/>
          </p:cNvSpPr>
          <p:nvPr/>
        </p:nvSpPr>
        <p:spPr bwMode="auto">
          <a:xfrm>
            <a:off x="749300" y="1389063"/>
            <a:ext cx="162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As a task:</a:t>
            </a:r>
          </a:p>
        </p:txBody>
      </p:sp>
      <p:sp>
        <p:nvSpPr>
          <p:cNvPr id="885765" name="Text Box 5"/>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t>October 14, 2002, 4:00 a.m. PT</a:t>
            </a:r>
          </a:p>
          <a:p>
            <a:endParaRPr lang="en-US" sz="1200"/>
          </a:p>
          <a:p>
            <a:r>
              <a:rPr lang="en-US" sz="1200"/>
              <a:t>For years, </a:t>
            </a:r>
            <a:r>
              <a:rPr lang="en-US" sz="1200" u="sng">
                <a:solidFill>
                  <a:schemeClr val="accent1"/>
                </a:solidFill>
              </a:rPr>
              <a:t>Microsoft Corporation</a:t>
            </a:r>
            <a:r>
              <a:rPr lang="en-US" sz="1200"/>
              <a:t> </a:t>
            </a:r>
            <a:r>
              <a:rPr lang="en-US" sz="1200" u="sng">
                <a:solidFill>
                  <a:schemeClr val="hlink"/>
                </a:solidFill>
              </a:rPr>
              <a:t>CEO</a:t>
            </a:r>
            <a:r>
              <a:rPr lang="en-US" sz="1200"/>
              <a:t> </a:t>
            </a:r>
            <a:r>
              <a:rPr lang="en-US" sz="1200" u="sng">
                <a:solidFill>
                  <a:schemeClr val="accent2"/>
                </a:solidFill>
              </a:rPr>
              <a:t>Bill Gates</a:t>
            </a:r>
            <a:r>
              <a:rPr lang="en-US" sz="1200"/>
              <a:t> railed against the economic philosophy of open-source software with Orwellian fervor, denouncing its communal licensing as a "cancer" that stifled technological innovation.</a:t>
            </a:r>
          </a:p>
          <a:p>
            <a:endParaRPr lang="en-US" sz="1200"/>
          </a:p>
          <a:p>
            <a:r>
              <a:rPr lang="en-US" sz="1200"/>
              <a:t>Today, Microsoft claims to "love" the open-source concept, by which software code is made public to encourage improvement and development by outside programmers. Gates himself says Microsoft will gladly disclose its crown jewels--the coveted code behind the Windows operating system--to select customers.</a:t>
            </a:r>
          </a:p>
          <a:p>
            <a:endParaRPr lang="en-US" sz="1200"/>
          </a:p>
          <a:p>
            <a:r>
              <a:rPr lang="en-US" sz="1200"/>
              <a:t>"We can be open source. We love the concept of shared source," said </a:t>
            </a:r>
            <a:r>
              <a:rPr lang="en-US" sz="1200" u="sng">
                <a:solidFill>
                  <a:schemeClr val="accent2"/>
                </a:solidFill>
              </a:rPr>
              <a:t>Bill Veghte</a:t>
            </a:r>
            <a:r>
              <a:rPr lang="en-US" sz="1200"/>
              <a:t>, a </a:t>
            </a:r>
            <a:r>
              <a:rPr lang="en-US" sz="1200" u="sng">
                <a:solidFill>
                  <a:schemeClr val="accent1"/>
                </a:solidFill>
              </a:rPr>
              <a:t>Microsoft</a:t>
            </a:r>
            <a:r>
              <a:rPr lang="en-US" sz="1200"/>
              <a:t> </a:t>
            </a:r>
            <a:r>
              <a:rPr lang="en-US" sz="1200" u="sng">
                <a:solidFill>
                  <a:schemeClr val="hlink"/>
                </a:solidFill>
              </a:rPr>
              <a:t>VP</a:t>
            </a:r>
            <a:r>
              <a:rPr lang="en-US" sz="1200"/>
              <a:t>. "That's a super-important shift for us in terms of code access.</a:t>
            </a:r>
            <a:r>
              <a:rPr lang="ja-JP" altLang="en-US" sz="1200">
                <a:latin typeface="Arial"/>
              </a:rPr>
              <a:t>“</a:t>
            </a:r>
            <a:endParaRPr lang="en-US" sz="1200"/>
          </a:p>
          <a:p>
            <a:endParaRPr lang="en-US" sz="1200"/>
          </a:p>
          <a:p>
            <a:r>
              <a:rPr lang="en-US" sz="1200" u="sng">
                <a:solidFill>
                  <a:schemeClr val="accent2"/>
                </a:solidFill>
              </a:rPr>
              <a:t>Richard Stallman</a:t>
            </a:r>
            <a:r>
              <a:rPr lang="en-US" sz="1200"/>
              <a:t>, </a:t>
            </a:r>
            <a:r>
              <a:rPr lang="en-US" sz="1200" u="sng">
                <a:solidFill>
                  <a:schemeClr val="hlink"/>
                </a:solidFill>
              </a:rPr>
              <a:t>founder</a:t>
            </a:r>
            <a:r>
              <a:rPr lang="en-US" sz="1200"/>
              <a:t> of the </a:t>
            </a:r>
            <a:r>
              <a:rPr lang="en-US" sz="1200" u="sng">
                <a:solidFill>
                  <a:schemeClr val="accent1"/>
                </a:solidFill>
              </a:rPr>
              <a:t>Free Software Foundation</a:t>
            </a:r>
            <a:r>
              <a:rPr lang="en-US" sz="1200"/>
              <a:t>, countered saying…</a:t>
            </a:r>
          </a:p>
        </p:txBody>
      </p:sp>
      <p:sp>
        <p:nvSpPr>
          <p:cNvPr id="885766" name="AutoShape 6"/>
          <p:cNvSpPr>
            <a:spLocks noChangeArrowheads="1"/>
          </p:cNvSpPr>
          <p:nvPr/>
        </p:nvSpPr>
        <p:spPr bwMode="auto">
          <a:xfrm>
            <a:off x="5181600" y="3200400"/>
            <a:ext cx="3733800" cy="1524000"/>
          </a:xfrm>
          <a:prstGeom prst="can">
            <a:avLst>
              <a:gd name="adj" fmla="val 25000"/>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85767" name="Text Box 7"/>
          <p:cNvSpPr txBox="1">
            <a:spLocks noChangeArrowheads="1"/>
          </p:cNvSpPr>
          <p:nvPr/>
        </p:nvSpPr>
        <p:spPr bwMode="auto">
          <a:xfrm>
            <a:off x="5257800" y="3713163"/>
            <a:ext cx="3683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u="sng">
                <a:latin typeface="Courier New" charset="0"/>
              </a:rPr>
              <a:t>NAME              TITLE   ORGANIZATION</a:t>
            </a:r>
          </a:p>
          <a:p>
            <a:r>
              <a:rPr lang="en-US" sz="1200">
                <a:solidFill>
                  <a:schemeClr val="accent2"/>
                </a:solidFill>
                <a:latin typeface="Courier New" charset="0"/>
              </a:rPr>
              <a:t>Bill Gates</a:t>
            </a:r>
            <a:r>
              <a:rPr lang="en-US" sz="1200">
                <a:latin typeface="Courier New" charset="0"/>
              </a:rPr>
              <a:t>        </a:t>
            </a:r>
            <a:r>
              <a:rPr lang="en-US" sz="1200">
                <a:solidFill>
                  <a:schemeClr val="hlink"/>
                </a:solidFill>
                <a:latin typeface="Courier New" charset="0"/>
              </a:rPr>
              <a:t>CEO</a:t>
            </a:r>
            <a:r>
              <a:rPr lang="en-US" sz="1200">
                <a:latin typeface="Courier New" charset="0"/>
              </a:rPr>
              <a:t>      </a:t>
            </a:r>
            <a:r>
              <a:rPr lang="en-US" sz="1200">
                <a:solidFill>
                  <a:schemeClr val="accent1"/>
                </a:solidFill>
                <a:latin typeface="Courier New" charset="0"/>
              </a:rPr>
              <a:t>Microsoft</a:t>
            </a:r>
          </a:p>
          <a:p>
            <a:r>
              <a:rPr lang="en-US" sz="1200">
                <a:solidFill>
                  <a:schemeClr val="accent2"/>
                </a:solidFill>
                <a:latin typeface="Courier New" charset="0"/>
              </a:rPr>
              <a:t>Bill Veghte</a:t>
            </a:r>
            <a:r>
              <a:rPr lang="en-US" sz="1200">
                <a:latin typeface="Courier New" charset="0"/>
              </a:rPr>
              <a:t>       </a:t>
            </a:r>
            <a:r>
              <a:rPr lang="en-US" sz="1200">
                <a:solidFill>
                  <a:schemeClr val="hlink"/>
                </a:solidFill>
                <a:latin typeface="Courier New" charset="0"/>
              </a:rPr>
              <a:t>VP</a:t>
            </a:r>
            <a:r>
              <a:rPr lang="en-US" sz="1200">
                <a:latin typeface="Courier New" charset="0"/>
              </a:rPr>
              <a:t>       </a:t>
            </a:r>
            <a:r>
              <a:rPr lang="en-US" sz="1200">
                <a:solidFill>
                  <a:schemeClr val="accent1"/>
                </a:solidFill>
                <a:latin typeface="Courier New" charset="0"/>
              </a:rPr>
              <a:t>Microsoft</a:t>
            </a:r>
          </a:p>
          <a:p>
            <a:r>
              <a:rPr lang="en-US" sz="1200">
                <a:solidFill>
                  <a:schemeClr val="accent2"/>
                </a:solidFill>
                <a:latin typeface="Courier New" charset="0"/>
              </a:rPr>
              <a:t>Richard Stallman</a:t>
            </a:r>
            <a:r>
              <a:rPr lang="en-US" sz="1200">
                <a:latin typeface="Courier New" charset="0"/>
              </a:rPr>
              <a:t>  </a:t>
            </a:r>
            <a:r>
              <a:rPr lang="en-US" sz="1200">
                <a:solidFill>
                  <a:schemeClr val="hlink"/>
                </a:solidFill>
                <a:latin typeface="Courier New" charset="0"/>
              </a:rPr>
              <a:t>founder</a:t>
            </a:r>
            <a:r>
              <a:rPr lang="en-US" sz="1200">
                <a:latin typeface="Courier New" charset="0"/>
              </a:rPr>
              <a:t>  </a:t>
            </a:r>
            <a:r>
              <a:rPr lang="en-US" sz="1200">
                <a:solidFill>
                  <a:schemeClr val="accent1"/>
                </a:solidFill>
                <a:latin typeface="Courier New" charset="0"/>
              </a:rPr>
              <a:t>Free Soft..</a:t>
            </a:r>
          </a:p>
        </p:txBody>
      </p:sp>
      <p:sp>
        <p:nvSpPr>
          <p:cNvPr id="885769" name="AutoShape 9"/>
          <p:cNvSpPr>
            <a:spLocks noChangeArrowheads="1"/>
          </p:cNvSpPr>
          <p:nvPr/>
        </p:nvSpPr>
        <p:spPr bwMode="auto">
          <a:xfrm>
            <a:off x="4114800" y="3429000"/>
            <a:ext cx="762000" cy="1219200"/>
          </a:xfrm>
          <a:prstGeom prst="rightArrow">
            <a:avLst>
              <a:gd name="adj1" fmla="val 48176"/>
              <a:gd name="adj2" fmla="val 54167"/>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solidFill>
                  <a:srgbClr val="EAEAEA"/>
                </a:solidFill>
              </a:rPr>
              <a:t>IE</a:t>
            </a:r>
          </a:p>
        </p:txBody>
      </p:sp>
    </p:spTree>
    <p:extLst>
      <p:ext uri="{BB962C8B-B14F-4D97-AF65-F5344CB8AC3E}">
        <p14:creationId xmlns:p14="http://schemas.microsoft.com/office/powerpoint/2010/main" val="233419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normAutofit fontScale="90000"/>
          </a:bodyPr>
          <a:lstStyle/>
          <a:p>
            <a:r>
              <a:rPr lang="en-US" dirty="0"/>
              <a:t>What </a:t>
            </a:r>
            <a:r>
              <a:rPr lang="en-US" dirty="0" smtClean="0"/>
              <a:t>is</a:t>
            </a:r>
            <a:r>
              <a:rPr lang="en-US" dirty="0">
                <a:latin typeface="Arial"/>
              </a:rPr>
              <a:t> </a:t>
            </a:r>
            <a:r>
              <a:rPr lang="en-US" dirty="0" smtClean="0"/>
              <a:t>Information Extraction</a:t>
            </a:r>
            <a:endParaRPr lang="en-US" dirty="0"/>
          </a:p>
        </p:txBody>
      </p:sp>
      <p:sp>
        <p:nvSpPr>
          <p:cNvPr id="884740" name="Text Box 4"/>
          <p:cNvSpPr txBox="1">
            <a:spLocks noChangeArrowheads="1"/>
          </p:cNvSpPr>
          <p:nvPr/>
        </p:nvSpPr>
        <p:spPr bwMode="auto">
          <a:xfrm>
            <a:off x="228600" y="1158875"/>
            <a:ext cx="2265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sz="2400"/>
              <a:t>As a family</a:t>
            </a:r>
            <a:br>
              <a:rPr lang="en-US" sz="2400"/>
            </a:br>
            <a:r>
              <a:rPr lang="en-US" sz="2400"/>
              <a:t>of techniques:</a:t>
            </a:r>
          </a:p>
        </p:txBody>
      </p:sp>
      <p:sp>
        <p:nvSpPr>
          <p:cNvPr id="884741" name="Text Box 5"/>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dirty="0"/>
              <a:t>October 14, 2002, 4:00 a.m. PT</a:t>
            </a:r>
          </a:p>
          <a:p>
            <a:endParaRPr lang="en-US" sz="1200" dirty="0"/>
          </a:p>
          <a:p>
            <a:r>
              <a:rPr lang="en-US" sz="1200" dirty="0"/>
              <a:t>For years, </a:t>
            </a:r>
            <a:r>
              <a:rPr lang="en-US" sz="1200" u="sng" dirty="0">
                <a:solidFill>
                  <a:srgbClr val="FF0000"/>
                </a:solidFill>
              </a:rPr>
              <a:t>Microsoft Corporation</a:t>
            </a:r>
            <a:r>
              <a:rPr lang="en-US" sz="1200" dirty="0">
                <a:solidFill>
                  <a:srgbClr val="FF0000"/>
                </a:solidFill>
              </a:rPr>
              <a:t> </a:t>
            </a:r>
            <a:r>
              <a:rPr lang="en-US" sz="1200" u="sng" dirty="0">
                <a:solidFill>
                  <a:srgbClr val="FF0000"/>
                </a:solidFill>
              </a:rPr>
              <a:t>CEO</a:t>
            </a:r>
            <a:r>
              <a:rPr lang="en-US" sz="1200" dirty="0">
                <a:solidFill>
                  <a:srgbClr val="FF0000"/>
                </a:solidFill>
              </a:rPr>
              <a:t> </a:t>
            </a:r>
            <a:r>
              <a:rPr lang="en-US" sz="1200" u="sng" dirty="0">
                <a:solidFill>
                  <a:srgbClr val="FF0000"/>
                </a:solidFill>
              </a:rPr>
              <a:t>Bill Gates</a:t>
            </a:r>
            <a:r>
              <a:rPr lang="en-US" sz="1200" dirty="0">
                <a:solidFill>
                  <a:srgbClr val="FF0000"/>
                </a:solidFill>
              </a:rPr>
              <a:t> </a:t>
            </a:r>
            <a:r>
              <a:rPr lang="en-US" sz="1200" dirty="0"/>
              <a:t>railed against the economic philosophy of open-source software with Orwellian fervor, denouncing its communal licensing as a "cancer" that stifled technological innovation.</a:t>
            </a:r>
          </a:p>
          <a:p>
            <a:endParaRPr lang="en-US" sz="1200" dirty="0"/>
          </a:p>
          <a:p>
            <a:r>
              <a:rPr lang="en-US" sz="1200" dirty="0"/>
              <a:t>Today, </a:t>
            </a:r>
            <a:r>
              <a:rPr lang="en-US" sz="1200" u="sng" dirty="0">
                <a:solidFill>
                  <a:srgbClr val="FF0000"/>
                </a:solidFill>
              </a:rPr>
              <a:t>Microsoft</a:t>
            </a:r>
            <a:r>
              <a:rPr lang="en-US" sz="1200" dirty="0"/>
              <a:t> claims to "love" the open-source concept, by which software code is made public to encourage improvement and development by outside programmers</a:t>
            </a:r>
            <a:r>
              <a:rPr lang="en-US" sz="1200" dirty="0">
                <a:solidFill>
                  <a:srgbClr val="FF0000"/>
                </a:solidFill>
              </a:rPr>
              <a:t>. </a:t>
            </a:r>
            <a:r>
              <a:rPr lang="en-US" sz="1200" u="sng" dirty="0">
                <a:solidFill>
                  <a:srgbClr val="FF0000"/>
                </a:solidFill>
              </a:rPr>
              <a:t>Gates</a:t>
            </a:r>
            <a:r>
              <a:rPr lang="en-US" sz="1200" dirty="0"/>
              <a:t> himself says </a:t>
            </a:r>
            <a:r>
              <a:rPr lang="en-US" sz="1200" u="sng" dirty="0">
                <a:solidFill>
                  <a:srgbClr val="FF0000"/>
                </a:solidFill>
              </a:rPr>
              <a:t>Microsoft</a:t>
            </a:r>
            <a:r>
              <a:rPr lang="en-US" sz="1200" dirty="0"/>
              <a:t> will gladly disclose its crown jewels--the coveted code behind the Windows operating system--to select customers.</a:t>
            </a:r>
          </a:p>
          <a:p>
            <a:endParaRPr lang="en-US" sz="1200" dirty="0"/>
          </a:p>
          <a:p>
            <a:r>
              <a:rPr lang="en-US" sz="1200" dirty="0"/>
              <a:t>"We can be open source. We love the concept of shared source," said </a:t>
            </a:r>
            <a:r>
              <a:rPr lang="en-US" sz="1200" u="sng" dirty="0">
                <a:solidFill>
                  <a:srgbClr val="FF0000"/>
                </a:solidFill>
              </a:rPr>
              <a:t>Bill </a:t>
            </a:r>
            <a:r>
              <a:rPr lang="en-US" sz="1200" u="sng" dirty="0" err="1">
                <a:solidFill>
                  <a:srgbClr val="FF0000"/>
                </a:solidFill>
              </a:rPr>
              <a:t>Veghte</a:t>
            </a:r>
            <a:r>
              <a:rPr lang="en-US" sz="1200" dirty="0"/>
              <a:t>, a </a:t>
            </a:r>
            <a:r>
              <a:rPr lang="en-US" sz="1200" u="sng" dirty="0">
                <a:solidFill>
                  <a:srgbClr val="FF0000"/>
                </a:solidFill>
              </a:rPr>
              <a:t>Microsoft</a:t>
            </a:r>
            <a:r>
              <a:rPr lang="en-US" sz="1200" dirty="0">
                <a:solidFill>
                  <a:srgbClr val="FF0000"/>
                </a:solidFill>
              </a:rPr>
              <a:t> </a:t>
            </a:r>
            <a:r>
              <a:rPr lang="en-US" sz="1200" u="sng" dirty="0">
                <a:solidFill>
                  <a:srgbClr val="FF0000"/>
                </a:solidFill>
              </a:rPr>
              <a:t>VP</a:t>
            </a:r>
            <a:r>
              <a:rPr lang="en-US" sz="1200" dirty="0"/>
              <a:t>. "That's a super-important shift for us in terms of code access.</a:t>
            </a:r>
            <a:r>
              <a:rPr lang="ja-JP" altLang="en-US" sz="1200" dirty="0">
                <a:latin typeface="Arial"/>
              </a:rPr>
              <a:t>“</a:t>
            </a:r>
            <a:endParaRPr lang="en-US" sz="1200" dirty="0"/>
          </a:p>
          <a:p>
            <a:endParaRPr lang="en-US" sz="1200" dirty="0"/>
          </a:p>
          <a:p>
            <a:r>
              <a:rPr lang="en-US" sz="1200" u="sng" dirty="0">
                <a:solidFill>
                  <a:srgbClr val="FF0000"/>
                </a:solidFill>
              </a:rPr>
              <a:t>Richard Stallman</a:t>
            </a:r>
            <a:r>
              <a:rPr lang="en-US" sz="1200" dirty="0">
                <a:solidFill>
                  <a:srgbClr val="FF0000"/>
                </a:solidFill>
              </a:rPr>
              <a:t>, </a:t>
            </a:r>
            <a:r>
              <a:rPr lang="en-US" sz="1200" u="sng" dirty="0">
                <a:solidFill>
                  <a:srgbClr val="FF0000"/>
                </a:solidFill>
              </a:rPr>
              <a:t>founder</a:t>
            </a:r>
            <a:r>
              <a:rPr lang="en-US" sz="1200" dirty="0">
                <a:solidFill>
                  <a:srgbClr val="FF0000"/>
                </a:solidFill>
              </a:rPr>
              <a:t> </a:t>
            </a:r>
            <a:r>
              <a:rPr lang="en-US" sz="1200" dirty="0"/>
              <a:t>of </a:t>
            </a:r>
            <a:r>
              <a:rPr lang="en-US" sz="1200" dirty="0">
                <a:solidFill>
                  <a:srgbClr val="FF0000"/>
                </a:solidFill>
              </a:rPr>
              <a:t>the </a:t>
            </a:r>
            <a:r>
              <a:rPr lang="en-US" sz="1200" u="sng" dirty="0">
                <a:solidFill>
                  <a:srgbClr val="FF0000"/>
                </a:solidFill>
              </a:rPr>
              <a:t>Free Software Foundation</a:t>
            </a:r>
            <a:r>
              <a:rPr lang="en-US" sz="1200" dirty="0"/>
              <a:t>, countered saying…</a:t>
            </a:r>
          </a:p>
        </p:txBody>
      </p:sp>
      <p:sp>
        <p:nvSpPr>
          <p:cNvPr id="884748" name="Text Box 12"/>
          <p:cNvSpPr txBox="1">
            <a:spLocks noChangeArrowheads="1"/>
          </p:cNvSpPr>
          <p:nvPr/>
        </p:nvSpPr>
        <p:spPr bwMode="auto">
          <a:xfrm>
            <a:off x="4006850" y="2627313"/>
            <a:ext cx="30035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Microsoft Corporation</a:t>
            </a:r>
          </a:p>
          <a:p>
            <a:r>
              <a:rPr lang="en-US"/>
              <a:t>CEO</a:t>
            </a:r>
          </a:p>
          <a:p>
            <a:r>
              <a:rPr lang="en-US"/>
              <a:t>Bill Gates</a:t>
            </a:r>
          </a:p>
          <a:p>
            <a:r>
              <a:rPr lang="en-US"/>
              <a:t>Microsoft</a:t>
            </a:r>
          </a:p>
          <a:p>
            <a:r>
              <a:rPr lang="en-US"/>
              <a:t>Gates</a:t>
            </a:r>
          </a:p>
          <a:p>
            <a:r>
              <a:rPr lang="en-US"/>
              <a:t>Microsoft</a:t>
            </a:r>
          </a:p>
          <a:p>
            <a:r>
              <a:rPr lang="en-US"/>
              <a:t>Bill Veghte</a:t>
            </a:r>
          </a:p>
          <a:p>
            <a:r>
              <a:rPr lang="en-US"/>
              <a:t>Microsoft</a:t>
            </a:r>
          </a:p>
          <a:p>
            <a:r>
              <a:rPr lang="en-US"/>
              <a:t>VP</a:t>
            </a:r>
          </a:p>
          <a:p>
            <a:r>
              <a:rPr lang="en-US"/>
              <a:t>Richard Stallman</a:t>
            </a:r>
          </a:p>
          <a:p>
            <a:r>
              <a:rPr lang="en-US"/>
              <a:t>founder</a:t>
            </a:r>
          </a:p>
          <a:p>
            <a:r>
              <a:rPr lang="en-US"/>
              <a:t>Free Software Foundation</a:t>
            </a:r>
          </a:p>
        </p:txBody>
      </p:sp>
      <p:sp>
        <p:nvSpPr>
          <p:cNvPr id="884750" name="Text Box 14"/>
          <p:cNvSpPr txBox="1">
            <a:spLocks noChangeArrowheads="1"/>
          </p:cNvSpPr>
          <p:nvPr/>
        </p:nvSpPr>
        <p:spPr bwMode="auto">
          <a:xfrm>
            <a:off x="5715000" y="3505200"/>
            <a:ext cx="3048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solidFill>
                  <a:schemeClr val="accent2"/>
                </a:solidFill>
              </a:rPr>
              <a:t>aka </a:t>
            </a:r>
            <a:endParaRPr lang="en-US" dirty="0" smtClean="0">
              <a:solidFill>
                <a:schemeClr val="accent2"/>
              </a:solidFill>
            </a:endParaRPr>
          </a:p>
          <a:p>
            <a:pPr>
              <a:spcBef>
                <a:spcPct val="50000"/>
              </a:spcBef>
            </a:pPr>
            <a:r>
              <a:rPr lang="ja-JP" altLang="en-US" dirty="0" smtClean="0">
                <a:solidFill>
                  <a:schemeClr val="accent2"/>
                </a:solidFill>
              </a:rPr>
              <a:t>“</a:t>
            </a:r>
            <a:r>
              <a:rPr lang="en-US" dirty="0">
                <a:solidFill>
                  <a:schemeClr val="accent2"/>
                </a:solidFill>
              </a:rPr>
              <a:t>named </a:t>
            </a:r>
            <a:r>
              <a:rPr lang="en-US" dirty="0" smtClean="0">
                <a:solidFill>
                  <a:schemeClr val="accent2"/>
                </a:solidFill>
              </a:rPr>
              <a:t>entity extraction</a:t>
            </a:r>
            <a:r>
              <a:rPr lang="ja-JP" altLang="en-US" dirty="0">
                <a:solidFill>
                  <a:schemeClr val="accent2"/>
                </a:solidFill>
              </a:rPr>
              <a:t>”</a:t>
            </a:r>
            <a:endParaRPr lang="en-US" dirty="0">
              <a:solidFill>
                <a:schemeClr val="accent2"/>
              </a:solidFill>
            </a:endParaRPr>
          </a:p>
        </p:txBody>
      </p:sp>
      <p:sp>
        <p:nvSpPr>
          <p:cNvPr id="8" name="Text Box 3"/>
          <p:cNvSpPr txBox="1">
            <a:spLocks noChangeArrowheads="1"/>
          </p:cNvSpPr>
          <p:nvPr/>
        </p:nvSpPr>
        <p:spPr bwMode="auto">
          <a:xfrm>
            <a:off x="2703513" y="1295400"/>
            <a:ext cx="6438444" cy="646331"/>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Information Extraction =</a:t>
            </a:r>
          </a:p>
          <a:p>
            <a:r>
              <a:rPr lang="en-US" dirty="0"/>
              <a:t>  segmentation + </a:t>
            </a:r>
            <a:r>
              <a:rPr lang="en-US" dirty="0">
                <a:solidFill>
                  <a:schemeClr val="bg1">
                    <a:lumMod val="75000"/>
                  </a:schemeClr>
                </a:solidFill>
              </a:rPr>
              <a:t>classification </a:t>
            </a:r>
            <a:r>
              <a:rPr lang="en-US" dirty="0">
                <a:solidFill>
                  <a:srgbClr val="C0C0C0"/>
                </a:solidFill>
              </a:rPr>
              <a:t>+ association + clustering</a:t>
            </a:r>
          </a:p>
        </p:txBody>
      </p:sp>
    </p:spTree>
    <p:extLst>
      <p:ext uri="{BB962C8B-B14F-4D97-AF65-F5344CB8AC3E}">
        <p14:creationId xmlns:p14="http://schemas.microsoft.com/office/powerpoint/2010/main" val="3860841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p:txBody>
          <a:bodyPr>
            <a:normAutofit fontScale="90000"/>
          </a:bodyPr>
          <a:lstStyle/>
          <a:p>
            <a:r>
              <a:rPr lang="en-US" dirty="0"/>
              <a:t>What is</a:t>
            </a:r>
            <a:r>
              <a:rPr lang="en-US" dirty="0">
                <a:latin typeface="Arial"/>
              </a:rPr>
              <a:t> </a:t>
            </a:r>
            <a:r>
              <a:rPr lang="en-US" dirty="0"/>
              <a:t>Information Extraction</a:t>
            </a:r>
          </a:p>
        </p:txBody>
      </p:sp>
      <p:sp>
        <p:nvSpPr>
          <p:cNvPr id="888835" name="Text Box 3"/>
          <p:cNvSpPr txBox="1">
            <a:spLocks noChangeArrowheads="1"/>
          </p:cNvSpPr>
          <p:nvPr/>
        </p:nvSpPr>
        <p:spPr bwMode="auto">
          <a:xfrm>
            <a:off x="2703513" y="1295400"/>
            <a:ext cx="6413500" cy="679450"/>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Information Extraction =</a:t>
            </a:r>
          </a:p>
          <a:p>
            <a:r>
              <a:rPr lang="en-US"/>
              <a:t>  segmentation + classification</a:t>
            </a:r>
            <a:r>
              <a:rPr lang="en-US">
                <a:solidFill>
                  <a:srgbClr val="C0C0C0"/>
                </a:solidFill>
              </a:rPr>
              <a:t> + association + clustering</a:t>
            </a:r>
          </a:p>
        </p:txBody>
      </p:sp>
      <p:sp>
        <p:nvSpPr>
          <p:cNvPr id="888836" name="Text Box 4"/>
          <p:cNvSpPr txBox="1">
            <a:spLocks noChangeArrowheads="1"/>
          </p:cNvSpPr>
          <p:nvPr/>
        </p:nvSpPr>
        <p:spPr bwMode="auto">
          <a:xfrm>
            <a:off x="228600" y="1158875"/>
            <a:ext cx="2265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sz="2400"/>
              <a:t>As a family</a:t>
            </a:r>
            <a:br>
              <a:rPr lang="en-US" sz="2400"/>
            </a:br>
            <a:r>
              <a:rPr lang="en-US" sz="2400"/>
              <a:t>of techniques:</a:t>
            </a:r>
          </a:p>
        </p:txBody>
      </p:sp>
      <p:sp>
        <p:nvSpPr>
          <p:cNvPr id="888837" name="Text Box 5"/>
          <p:cNvSpPr txBox="1">
            <a:spLocks noChangeArrowheads="1"/>
          </p:cNvSpPr>
          <p:nvPr/>
        </p:nvSpPr>
        <p:spPr bwMode="auto">
          <a:xfrm>
            <a:off x="228600" y="2133600"/>
            <a:ext cx="3581400" cy="4483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200"/>
              <a:t>October 14, 2002, 4:00 a.m. PT</a:t>
            </a:r>
          </a:p>
          <a:p>
            <a:endParaRPr lang="en-US" sz="1200"/>
          </a:p>
          <a:p>
            <a:r>
              <a:rPr lang="en-US" sz="1200"/>
              <a:t>For years, </a:t>
            </a:r>
            <a:r>
              <a:rPr lang="en-US" sz="1200" u="sng">
                <a:solidFill>
                  <a:schemeClr val="accent1"/>
                </a:solidFill>
              </a:rPr>
              <a:t>Microsoft Corporation</a:t>
            </a:r>
            <a:r>
              <a:rPr lang="en-US" sz="1200"/>
              <a:t> </a:t>
            </a:r>
            <a:r>
              <a:rPr lang="en-US" sz="1200" u="sng">
                <a:solidFill>
                  <a:schemeClr val="hlink"/>
                </a:solidFill>
              </a:rPr>
              <a:t>CEO</a:t>
            </a:r>
            <a:r>
              <a:rPr lang="en-US" sz="1200"/>
              <a:t> </a:t>
            </a:r>
            <a:r>
              <a:rPr lang="en-US" sz="1200" u="sng">
                <a:solidFill>
                  <a:schemeClr val="accent2"/>
                </a:solidFill>
              </a:rPr>
              <a:t>Bill Gates</a:t>
            </a:r>
            <a:r>
              <a:rPr lang="en-US" sz="1200"/>
              <a:t> railed against the economic philosophy of open-source software with Orwellian fervor, denouncing its communal licensing as a "cancer" that stifled technological innovation.</a:t>
            </a:r>
          </a:p>
          <a:p>
            <a:endParaRPr lang="en-US" sz="1200"/>
          </a:p>
          <a:p>
            <a:r>
              <a:rPr lang="en-US" sz="1200"/>
              <a:t>Today, </a:t>
            </a:r>
            <a:r>
              <a:rPr lang="en-US" sz="1200" u="sng">
                <a:solidFill>
                  <a:schemeClr val="accent1"/>
                </a:solidFill>
              </a:rPr>
              <a:t>Microsoft</a:t>
            </a:r>
            <a:r>
              <a:rPr lang="en-US" sz="1200"/>
              <a:t> claims to "love" the open-source concept, by which software code is made public to encourage improvement and development by outside programmers. </a:t>
            </a:r>
            <a:r>
              <a:rPr lang="en-US" sz="1200" u="sng">
                <a:solidFill>
                  <a:schemeClr val="accent2"/>
                </a:solidFill>
              </a:rPr>
              <a:t>Gates</a:t>
            </a:r>
            <a:r>
              <a:rPr lang="en-US" sz="1200"/>
              <a:t> himself says </a:t>
            </a:r>
            <a:r>
              <a:rPr lang="en-US" sz="1200" u="sng">
                <a:solidFill>
                  <a:schemeClr val="accent1"/>
                </a:solidFill>
              </a:rPr>
              <a:t>Microsoft</a:t>
            </a:r>
            <a:r>
              <a:rPr lang="en-US" sz="1200"/>
              <a:t> will gladly disclose its crown jewels--the coveted code behind the Windows operating system--to select customers.</a:t>
            </a:r>
          </a:p>
          <a:p>
            <a:endParaRPr lang="en-US" sz="1200"/>
          </a:p>
          <a:p>
            <a:r>
              <a:rPr lang="en-US" sz="1200"/>
              <a:t>"We can be open source. We love the concept of shared source," said </a:t>
            </a:r>
            <a:r>
              <a:rPr lang="en-US" sz="1200" u="sng">
                <a:solidFill>
                  <a:schemeClr val="accent2"/>
                </a:solidFill>
              </a:rPr>
              <a:t>Bill Veghte</a:t>
            </a:r>
            <a:r>
              <a:rPr lang="en-US" sz="1200"/>
              <a:t>, a </a:t>
            </a:r>
            <a:r>
              <a:rPr lang="en-US" sz="1200" u="sng">
                <a:solidFill>
                  <a:schemeClr val="accent1"/>
                </a:solidFill>
              </a:rPr>
              <a:t>Microsoft</a:t>
            </a:r>
            <a:r>
              <a:rPr lang="en-US" sz="1200"/>
              <a:t> </a:t>
            </a:r>
            <a:r>
              <a:rPr lang="en-US" sz="1200" u="sng">
                <a:solidFill>
                  <a:schemeClr val="hlink"/>
                </a:solidFill>
              </a:rPr>
              <a:t>VP</a:t>
            </a:r>
            <a:r>
              <a:rPr lang="en-US" sz="1200"/>
              <a:t>. "That's a super-important shift for us in terms of code access.</a:t>
            </a:r>
            <a:r>
              <a:rPr lang="ja-JP" altLang="en-US" sz="1200">
                <a:latin typeface="Arial"/>
              </a:rPr>
              <a:t>“</a:t>
            </a:r>
            <a:endParaRPr lang="en-US" sz="1200"/>
          </a:p>
          <a:p>
            <a:endParaRPr lang="en-US" sz="1200"/>
          </a:p>
          <a:p>
            <a:r>
              <a:rPr lang="en-US" sz="1200" u="sng">
                <a:solidFill>
                  <a:schemeClr val="accent2"/>
                </a:solidFill>
              </a:rPr>
              <a:t>Richard Stallman</a:t>
            </a:r>
            <a:r>
              <a:rPr lang="en-US" sz="1200"/>
              <a:t>, </a:t>
            </a:r>
            <a:r>
              <a:rPr lang="en-US" sz="1200" u="sng">
                <a:solidFill>
                  <a:schemeClr val="hlink"/>
                </a:solidFill>
              </a:rPr>
              <a:t>founder</a:t>
            </a:r>
            <a:r>
              <a:rPr lang="en-US" sz="1200"/>
              <a:t> of the </a:t>
            </a:r>
            <a:r>
              <a:rPr lang="en-US" sz="1200" u="sng">
                <a:solidFill>
                  <a:schemeClr val="accent1"/>
                </a:solidFill>
              </a:rPr>
              <a:t>Free Software Foundation</a:t>
            </a:r>
            <a:r>
              <a:rPr lang="en-US" sz="1200"/>
              <a:t>, countered saying…</a:t>
            </a:r>
          </a:p>
        </p:txBody>
      </p:sp>
      <p:sp>
        <p:nvSpPr>
          <p:cNvPr id="888839" name="Rectangle 7"/>
          <p:cNvSpPr>
            <a:spLocks noChangeArrowheads="1"/>
          </p:cNvSpPr>
          <p:nvPr/>
        </p:nvSpPr>
        <p:spPr bwMode="auto">
          <a:xfrm>
            <a:off x="4038600" y="2619375"/>
            <a:ext cx="3005138"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8840" name="Rectangle 8"/>
          <p:cNvSpPr>
            <a:spLocks noChangeArrowheads="1"/>
          </p:cNvSpPr>
          <p:nvPr/>
        </p:nvSpPr>
        <p:spPr bwMode="auto">
          <a:xfrm>
            <a:off x="4114800" y="2674938"/>
            <a:ext cx="28194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solidFill>
                  <a:schemeClr val="accent1"/>
                </a:solidFill>
              </a:rPr>
              <a:t>Microsoft Corporation</a:t>
            </a:r>
          </a:p>
          <a:p>
            <a:r>
              <a:rPr lang="en-US" dirty="0">
                <a:solidFill>
                  <a:schemeClr val="hlink"/>
                </a:solidFill>
              </a:rPr>
              <a:t>CEO</a:t>
            </a:r>
          </a:p>
          <a:p>
            <a:r>
              <a:rPr lang="en-US" dirty="0">
                <a:solidFill>
                  <a:schemeClr val="accent2"/>
                </a:solidFill>
              </a:rPr>
              <a:t>Bill Gates</a:t>
            </a:r>
          </a:p>
          <a:p>
            <a:r>
              <a:rPr lang="en-US" dirty="0">
                <a:solidFill>
                  <a:schemeClr val="accent1"/>
                </a:solidFill>
              </a:rPr>
              <a:t>Microsoft</a:t>
            </a:r>
          </a:p>
          <a:p>
            <a:r>
              <a:rPr lang="en-US" dirty="0">
                <a:solidFill>
                  <a:schemeClr val="accent2"/>
                </a:solidFill>
              </a:rPr>
              <a:t>Gates</a:t>
            </a:r>
          </a:p>
          <a:p>
            <a:r>
              <a:rPr lang="en-US" dirty="0">
                <a:solidFill>
                  <a:schemeClr val="accent1"/>
                </a:solidFill>
              </a:rPr>
              <a:t>Microsoft</a:t>
            </a:r>
          </a:p>
          <a:p>
            <a:r>
              <a:rPr lang="en-US" dirty="0">
                <a:solidFill>
                  <a:schemeClr val="accent2"/>
                </a:solidFill>
              </a:rPr>
              <a:t>Bill </a:t>
            </a:r>
            <a:r>
              <a:rPr lang="en-US" dirty="0" err="1">
                <a:solidFill>
                  <a:schemeClr val="accent2"/>
                </a:solidFill>
              </a:rPr>
              <a:t>Veghte</a:t>
            </a:r>
            <a:endParaRPr lang="en-US" dirty="0">
              <a:solidFill>
                <a:schemeClr val="accent2"/>
              </a:solidFill>
            </a:endParaRPr>
          </a:p>
          <a:p>
            <a:r>
              <a:rPr lang="en-US" dirty="0">
                <a:solidFill>
                  <a:schemeClr val="accent1"/>
                </a:solidFill>
              </a:rPr>
              <a:t>Microsoft</a:t>
            </a:r>
          </a:p>
          <a:p>
            <a:r>
              <a:rPr lang="en-US" dirty="0">
                <a:solidFill>
                  <a:schemeClr val="hlink"/>
                </a:solidFill>
              </a:rPr>
              <a:t>VP</a:t>
            </a:r>
          </a:p>
          <a:p>
            <a:r>
              <a:rPr lang="en-US" dirty="0">
                <a:solidFill>
                  <a:schemeClr val="accent2"/>
                </a:solidFill>
              </a:rPr>
              <a:t>Richard Stallman</a:t>
            </a:r>
          </a:p>
          <a:p>
            <a:r>
              <a:rPr lang="en-US" dirty="0">
                <a:solidFill>
                  <a:schemeClr val="hlink"/>
                </a:solidFill>
              </a:rPr>
              <a:t>founder</a:t>
            </a:r>
          </a:p>
          <a:p>
            <a:r>
              <a:rPr lang="en-US" dirty="0">
                <a:solidFill>
                  <a:schemeClr val="accent1"/>
                </a:solidFill>
              </a:rPr>
              <a:t>Free Software Foundation</a:t>
            </a:r>
          </a:p>
        </p:txBody>
      </p:sp>
    </p:spTree>
    <p:extLst>
      <p:ext uri="{BB962C8B-B14F-4D97-AF65-F5344CB8AC3E}">
        <p14:creationId xmlns:p14="http://schemas.microsoft.com/office/powerpoint/2010/main" val="1700231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43749</TotalTime>
  <Words>4005</Words>
  <Application>Microsoft Macintosh PowerPoint</Application>
  <PresentationFormat>On-screen Show (4:3)</PresentationFormat>
  <Paragraphs>647</Paragraphs>
  <Slides>62</Slides>
  <Notes>15</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Executive</vt:lpstr>
      <vt:lpstr>Information Extraction</vt:lpstr>
      <vt:lpstr>Where are we?</vt:lpstr>
      <vt:lpstr>Outline</vt:lpstr>
      <vt:lpstr>Growth of Unstructured Text Data</vt:lpstr>
      <vt:lpstr>The Era of Big Data</vt:lpstr>
      <vt:lpstr>What is Information Extraction</vt:lpstr>
      <vt:lpstr>What is Information Extraction</vt:lpstr>
      <vt:lpstr>What is Information Extraction</vt:lpstr>
      <vt:lpstr>What is Information Extraction</vt:lpstr>
      <vt:lpstr>What is Information Extraction</vt:lpstr>
      <vt:lpstr>What is Information Extraction</vt:lpstr>
      <vt:lpstr>IE in Context</vt:lpstr>
      <vt:lpstr>Applications: Enterprise</vt:lpstr>
      <vt:lpstr>Applications: PIM</vt:lpstr>
      <vt:lpstr>Applications: Scientific</vt:lpstr>
      <vt:lpstr>IE History</vt:lpstr>
      <vt:lpstr>What makes IE from the Web Different?</vt:lpstr>
      <vt:lpstr>Landscape of IE Tasks (1): Types of Extractions</vt:lpstr>
      <vt:lpstr>Landscape of IE Tasks (2): Granularity of Extraction</vt:lpstr>
      <vt:lpstr>Landscape of IE Tasks (3): Degree of Structure</vt:lpstr>
      <vt:lpstr>Landscape of IE Tasks (4): Heterogeneity of Source</vt:lpstr>
      <vt:lpstr>Landscape of IE Tasks (5): Pattern Complexity</vt:lpstr>
      <vt:lpstr>Landscape of IE Tasks (6): Pattern Combinations</vt:lpstr>
      <vt:lpstr>IE Technique Examples</vt:lpstr>
      <vt:lpstr>State of the Art Performance</vt:lpstr>
      <vt:lpstr>Named Entity Recognition</vt:lpstr>
      <vt:lpstr>Entity Recognition (and Typing)</vt:lpstr>
      <vt:lpstr>Entity Recognition (and Typing)</vt:lpstr>
      <vt:lpstr>Evaluation: Contingency table </vt:lpstr>
      <vt:lpstr>Evaluation: Precision / Recall</vt:lpstr>
      <vt:lpstr>F1 Score</vt:lpstr>
      <vt:lpstr>F1 Score</vt:lpstr>
      <vt:lpstr>F1 Score</vt:lpstr>
      <vt:lpstr>NER Evaluation Example</vt:lpstr>
      <vt:lpstr>NER Evaluation Example</vt:lpstr>
      <vt:lpstr>Public Benchmarks for NER</vt:lpstr>
      <vt:lpstr>NER Approaches</vt:lpstr>
      <vt:lpstr>Rule Based NER</vt:lpstr>
      <vt:lpstr>Rule Based NER</vt:lpstr>
      <vt:lpstr>Regular Expressions</vt:lpstr>
      <vt:lpstr>Rule Based NER</vt:lpstr>
      <vt:lpstr>Rule Based NER</vt:lpstr>
      <vt:lpstr>Rule Based NER</vt:lpstr>
      <vt:lpstr>Rule Based NER</vt:lpstr>
      <vt:lpstr>Rule Based NER</vt:lpstr>
      <vt:lpstr>Software</vt:lpstr>
      <vt:lpstr>Rules to Identify a Single Entity</vt:lpstr>
      <vt:lpstr>Rules to Identify a Single Entity</vt:lpstr>
      <vt:lpstr>Rules to Identify a Single Entity</vt:lpstr>
      <vt:lpstr>Rules to Mark Entity Boundaries</vt:lpstr>
      <vt:lpstr>Knowledge Engineering vs. Machine Learning </vt:lpstr>
      <vt:lpstr>Standard Classifiers for NER</vt:lpstr>
      <vt:lpstr>Workflow of Token-wise Classifiers</vt:lpstr>
      <vt:lpstr>Token-Level Input/Label</vt:lpstr>
      <vt:lpstr>Encoding labels for sequence</vt:lpstr>
      <vt:lpstr>Encoding labels for sequence</vt:lpstr>
      <vt:lpstr>Encoding labels for sequence</vt:lpstr>
      <vt:lpstr>NER as a Classification Problem</vt:lpstr>
      <vt:lpstr>Features for NER</vt:lpstr>
      <vt:lpstr>Features: Word Substrings</vt:lpstr>
      <vt:lpstr>Features for NER</vt:lpstr>
      <vt:lpstr>Classical Learning Models on NER</vt:lpstr>
    </vt:vector>
  </TitlesOfParts>
  <Company>JPRC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Building Special Purpose Search Engines with Machine Learning</dc:title>
  <dc:creator>Andrew McCallum</dc:creator>
  <cp:lastModifiedBy>Shobeir</cp:lastModifiedBy>
  <cp:revision>564</cp:revision>
  <cp:lastPrinted>2001-05-10T19:04:56Z</cp:lastPrinted>
  <dcterms:created xsi:type="dcterms:W3CDTF">1998-10-28T00:04:08Z</dcterms:created>
  <dcterms:modified xsi:type="dcterms:W3CDTF">2019-01-16T03:21:52Z</dcterms:modified>
</cp:coreProperties>
</file>